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9" r:id="rId3"/>
    <p:sldId id="321" r:id="rId4"/>
    <p:sldId id="338" r:id="rId5"/>
    <p:sldId id="336" r:id="rId6"/>
    <p:sldId id="340" r:id="rId7"/>
    <p:sldId id="335" r:id="rId8"/>
    <p:sldId id="256" r:id="rId9"/>
    <p:sldId id="258" r:id="rId10"/>
    <p:sldId id="259" r:id="rId11"/>
    <p:sldId id="260" r:id="rId12"/>
    <p:sldId id="333" r:id="rId13"/>
    <p:sldId id="334" r:id="rId14"/>
    <p:sldId id="344" r:id="rId15"/>
    <p:sldId id="261" r:id="rId16"/>
    <p:sldId id="262" r:id="rId17"/>
    <p:sldId id="263" r:id="rId18"/>
    <p:sldId id="264" r:id="rId19"/>
    <p:sldId id="272" r:id="rId20"/>
    <p:sldId id="268" r:id="rId21"/>
    <p:sldId id="265" r:id="rId22"/>
    <p:sldId id="273" r:id="rId23"/>
    <p:sldId id="274" r:id="rId24"/>
    <p:sldId id="278" r:id="rId25"/>
    <p:sldId id="275" r:id="rId26"/>
    <p:sldId id="277" r:id="rId27"/>
    <p:sldId id="276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43" r:id="rId37"/>
    <p:sldId id="337" r:id="rId38"/>
    <p:sldId id="345" r:id="rId39"/>
    <p:sldId id="346" r:id="rId40"/>
    <p:sldId id="326" r:id="rId41"/>
    <p:sldId id="287" r:id="rId42"/>
    <p:sldId id="288" r:id="rId43"/>
    <p:sldId id="332" r:id="rId44"/>
    <p:sldId id="289" r:id="rId45"/>
    <p:sldId id="290" r:id="rId46"/>
    <p:sldId id="322" r:id="rId47"/>
    <p:sldId id="327" r:id="rId48"/>
    <p:sldId id="291" r:id="rId49"/>
    <p:sldId id="298" r:id="rId50"/>
    <p:sldId id="320" r:id="rId51"/>
    <p:sldId id="319" r:id="rId52"/>
    <p:sldId id="324" r:id="rId53"/>
    <p:sldId id="330" r:id="rId54"/>
    <p:sldId id="292" r:id="rId55"/>
    <p:sldId id="317" r:id="rId56"/>
    <p:sldId id="318" r:id="rId57"/>
    <p:sldId id="323" r:id="rId58"/>
    <p:sldId id="299" r:id="rId59"/>
    <p:sldId id="293" r:id="rId60"/>
    <p:sldId id="341" r:id="rId61"/>
    <p:sldId id="342" r:id="rId62"/>
    <p:sldId id="294" r:id="rId63"/>
    <p:sldId id="297" r:id="rId64"/>
    <p:sldId id="295" r:id="rId65"/>
    <p:sldId id="296" r:id="rId66"/>
    <p:sldId id="300" r:id="rId67"/>
    <p:sldId id="302" r:id="rId68"/>
    <p:sldId id="304" r:id="rId69"/>
    <p:sldId id="303" r:id="rId70"/>
    <p:sldId id="325" r:id="rId71"/>
    <p:sldId id="305" r:id="rId72"/>
    <p:sldId id="306" r:id="rId73"/>
    <p:sldId id="328" r:id="rId74"/>
    <p:sldId id="329" r:id="rId75"/>
    <p:sldId id="331" r:id="rId76"/>
    <p:sldId id="347" r:id="rId77"/>
    <p:sldId id="307" r:id="rId78"/>
    <p:sldId id="309" r:id="rId79"/>
    <p:sldId id="310" r:id="rId80"/>
    <p:sldId id="311" r:id="rId81"/>
    <p:sldId id="312" r:id="rId82"/>
    <p:sldId id="313" r:id="rId83"/>
    <p:sldId id="314" r:id="rId84"/>
    <p:sldId id="316" r:id="rId85"/>
    <p:sldId id="315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C4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85"/>
    <p:restoredTop sz="96512"/>
  </p:normalViewPr>
  <p:slideViewPr>
    <p:cSldViewPr snapToGrid="0" snapToObjects="1">
      <p:cViewPr varScale="1">
        <p:scale>
          <a:sx n="104" d="100"/>
          <a:sy n="104" d="100"/>
        </p:scale>
        <p:origin x="23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9020-EBFB-4749-8CA2-D2369360F8A3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632F-67EA-D540-9BD7-18CAD390CC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3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632F-67EA-D540-9BD7-18CAD390CC12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1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92817-73F9-C84F-BD78-F7B50993B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7FBC0-3925-BB4F-9DFE-68042953F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681E2-5860-EE40-856C-AA62201A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83424-8151-2F4E-BF09-F90A542D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8F1A2-AD8E-5449-88B2-9DFDE196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5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1A83-00BE-324C-89A1-CF16D10A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DE3B-DB59-6449-A4C9-71D0B282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2B84E-E806-014D-AAF0-872203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F441F-E02C-4444-AD8B-FFBF0AC9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5906-165F-D64B-8985-B7045FE0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2E4E2C-EE38-C443-8453-D7A7A841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E0ABB-A5E8-F549-BF88-C08E8C50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8BCFDC-770C-714C-AF13-A9AD866B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6ECB-DCCD-7149-AA82-11A5F20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2BF82-5DE1-4C4D-AD54-871414E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9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67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2D60-7515-E045-B13A-3E269425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F3AA9-7828-8344-9392-7C964335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9007C-4B56-A946-891E-DFCCAB4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52382-7EB0-C242-81E0-1C095AE0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8697B-5DFB-FF4F-B34B-CD86F87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3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942B-AAFC-A846-AA0B-2F01D5E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C1204-151C-7F46-8FE0-561EAB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7DE73-86BC-0748-8FB3-D6B70C8A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399C28-0DC8-0F45-B202-55C937D7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1452C-E07C-5547-BFCC-402221A2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3300-7D0D-034D-A5D7-555FFA7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83078-5B96-504A-9018-971B52F52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ABC2CB-AD3E-EC49-8F47-06A464D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A8932-CF5D-4940-BED7-BC905013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0D0E63-3E3B-9141-A875-FA636B0A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C3895-821E-314A-8275-827F81EE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2D054-4871-6D4E-AF6D-0ECD676B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A1379-B779-274B-949A-F5DAD10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80016-99C1-2F4A-8CE1-E28E03E4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3B93C-A5D7-4245-9F7A-9086653E0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7241F-A093-C94C-A4B2-50DB4D393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C80B61-BD5E-AE4E-8BF1-35EBB3D2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A995BE-61E9-1942-8B4B-A7B2BE0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8495F2-1085-1D4D-995B-E5C3E85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A0FB-CA6A-6B49-B4B2-69BE9F1C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B2805D-697C-FB4D-A424-DCE68541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B55FE6-070B-E444-B880-3E1464C8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9F7877-2B41-C042-AF09-DE490B8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33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DD5A10-9F0E-0848-8913-7A3F368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63F4A4-761D-7743-8060-656F7664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DEE2-4384-634A-89EC-B328256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A8F-827F-CF4A-A674-DB4FF1F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C35D1-7BD9-E948-A642-1B4A891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405DB-6B0F-6641-92C6-76D6358C2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BE8D-C53E-0E4C-BEF7-1842E55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035B4-A005-D541-921F-913695E7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C975E-647A-F543-AAEC-8DAD593D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256BD-01A3-9E48-8FF1-2CEC899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21091-0CDB-AE49-9F27-EBA1C07C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3DD0F-D8B7-3345-A4F4-E071C75A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9E536-99E0-3B46-98F8-66FC2280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D06F59-5382-9544-9ECD-EF266D5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E88C8E-696A-D143-96B0-FA01485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0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95031-54FF-4544-ABC0-B08F4A45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E0FA-69D6-FE43-80DA-7A1B9E1F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A231BB-19F3-824F-B6E6-184ED28C4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08F3-7E0A-C94E-AF88-4191FCEF9629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0327D-3DC4-7041-BF56-84BC7977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F0AEA-3CFE-BE4A-8129-47FBC99F3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4E50-94D6-B640-9A02-DF82EAD85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dstartup.ru/db/convers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ve_percepti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data/2012/02/28/1265766672/%D0%A0%D0%B0%D0%B7%D0%BC%D0%B5%D1%80%20%D0%B2%D1%8B%D0%B1%D0%BE%D1%80%D0%BA%D0%B8%20%D0%A0%D0%BE%D0%B6%D0%B4%D0%B5%D1%81%D1%82%D0%B2%D0%B5%D0%BD%D1%81%D0%BA%D0%B0%D1%8F.doc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2" Type="http://schemas.openxmlformats.org/officeDocument/2006/relationships/hyperlink" Target="https://fabuz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abilitylab.ru/" TargetMode="External"/><Relationship Id="rId5" Type="http://schemas.openxmlformats.org/officeDocument/2006/relationships/hyperlink" Target="https://www.usertesting.com/" TargetMode="External"/><Relationship Id="rId4" Type="http://schemas.openxmlformats.org/officeDocument/2006/relationships/hyperlink" Target="https://usabilityhub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3%D0%BD%D0%B8%D0%BA%D0%B0%D0%BB%D1%8C%D0%BD%D0%BE%D0%B5_%D1%82%D0%BE%D1%80%D0%B3%D0%BE%D0%B2%D0%BE%D0%B5_%D0%BF%D1%80%D0%B5%D0%B4%D0%BB%D0%BE%D0%B6%D0%B5%D0%BD%D0%B8%D0%B5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iro.com/app/board/o9J_ky1F_TM=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iro.com/app/board/o9J_kyvdHe4=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72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Product management</a:t>
            </a:r>
            <a:endParaRPr lang="ru-RU" sz="6600" dirty="0">
              <a:solidFill>
                <a:srgbClr val="C000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Разработка продуктов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© </a:t>
            </a:r>
            <a:r>
              <a:rPr lang="ru-RU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8118142" y="265294"/>
            <a:ext cx="374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5116-99C1-2F40-8125-771183E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«</a:t>
            </a:r>
            <a:r>
              <a:rPr lang="ru-RU" dirty="0"/>
              <a:t>Обязательно нужно сделать»  ©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EA8E-F953-D94B-ADF1-A4E71FE8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/>
          <a:lstStyle/>
          <a:p>
            <a:r>
              <a:rPr lang="en-US" dirty="0"/>
              <a:t>«</a:t>
            </a:r>
            <a:r>
              <a:rPr lang="ru-RU" dirty="0"/>
              <a:t>Просят пользователи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Есть у конкурентов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Требует начальство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Артемий Лебедев написал, что это круто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Команда хочет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Пишут в интернетах</a:t>
            </a:r>
            <a:r>
              <a:rPr lang="en-US" dirty="0"/>
              <a:t>»</a:t>
            </a:r>
            <a:endParaRPr lang="ru-RU" dirty="0"/>
          </a:p>
          <a:p>
            <a:r>
              <a:rPr lang="en-US" dirty="0"/>
              <a:t>«</a:t>
            </a:r>
            <a:r>
              <a:rPr lang="ru-RU" dirty="0"/>
              <a:t>Просит наш главный клиент</a:t>
            </a:r>
            <a:r>
              <a:rPr lang="en-US" dirty="0"/>
              <a:t>»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868A-E6CD-85DE-9B39-5BD40353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" t="9931" r="11616"/>
          <a:stretch/>
        </p:blipFill>
        <p:spPr>
          <a:xfrm>
            <a:off x="8969457" y="1714500"/>
            <a:ext cx="322254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533F-2068-3E4F-AF3F-488BF6FF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91"/>
            <a:ext cx="10515600" cy="803565"/>
          </a:xfrm>
        </p:spPr>
        <p:txBody>
          <a:bodyPr>
            <a:normAutofit/>
          </a:bodyPr>
          <a:lstStyle/>
          <a:p>
            <a:r>
              <a:rPr lang="ru-RU" dirty="0"/>
              <a:t>Делать ли фичу?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5E45F-1BFF-2A4E-B087-EA752279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9435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rgbClr val="2C4DA8"/>
                </a:solidFill>
              </a:rPr>
              <a:t>Фичи делать </a:t>
            </a:r>
            <a:r>
              <a:rPr lang="ru-RU" sz="2200" b="1" dirty="0">
                <a:solidFill>
                  <a:srgbClr val="2C4DA8"/>
                </a:solidFill>
              </a:rPr>
              <a:t>дорого</a:t>
            </a:r>
            <a:r>
              <a:rPr lang="ru-RU" sz="2200" dirty="0">
                <a:solidFill>
                  <a:srgbClr val="2C4DA8"/>
                </a:solidFill>
              </a:rPr>
              <a:t>: разработка, поддержка, техподдержка, усложнение системы, мощности на серверах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Насколько соотносится с моим </a:t>
            </a:r>
            <a:r>
              <a:rPr lang="ru-RU" sz="2200" b="1" dirty="0"/>
              <a:t>видением продукта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Только вы определяете какую проблему решает ваш продукт и как он это делает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Будет ли это иметь смысл </a:t>
            </a:r>
            <a:r>
              <a:rPr lang="ru-RU" sz="2200" b="1" dirty="0"/>
              <a:t>через 5 лет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ли это решить проблему, ради которой пользователь к вам пришёл?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Что произойдёт, если этого </a:t>
            </a:r>
            <a:r>
              <a:rPr lang="ru-RU" sz="2200" b="1" dirty="0"/>
              <a:t>не делать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Проиграет ли наш продукт конкурентам?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Продолжит ли он существовать и решать проблему пользователя?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Если ничего плохого не произойдёт — зачем вообще это делать?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Увеличит ли это </a:t>
            </a:r>
            <a:r>
              <a:rPr lang="ru-RU" sz="2200" b="1" dirty="0"/>
              <a:t>прибыль</a:t>
            </a:r>
            <a:r>
              <a:rPr lang="ru-RU" sz="2200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rgbClr val="00B050"/>
                </a:solidFill>
              </a:rPr>
              <a:t>хорошо если все люди в компании умеют думать про деньги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Сколько будет стоить </a:t>
            </a:r>
            <a:r>
              <a:rPr lang="ru-RU" sz="2200" b="1" dirty="0"/>
              <a:t>поддержка</a:t>
            </a:r>
            <a:r>
              <a:rPr lang="ru-RU" sz="2200" dirty="0"/>
              <a:t> этой фичи?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Затраты — это не только затраты на разработку, есть ещё подводная часть айсберга, которая намного больше: поддержка разработчиками, поддержка саппортом, админами, место на серверах, сложность кода и т.п.</a:t>
            </a:r>
          </a:p>
        </p:txBody>
      </p:sp>
    </p:spTree>
    <p:extLst>
      <p:ext uri="{BB962C8B-B14F-4D97-AF65-F5344CB8AC3E}">
        <p14:creationId xmlns:p14="http://schemas.microsoft.com/office/powerpoint/2010/main" val="416152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F9A39-73B2-B74D-78F6-430F9BE4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DB3A3-A3DA-4622-1172-771A32F7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/>
              <a:t>Продуктовые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8C5DC-FEE7-C948-26F6-3B285C80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46"/>
            <a:ext cx="10515600" cy="49906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Продуктовые гипотезы — это предположения о том, как будет меняться состояние продукта в зависимости от ваших действий.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Формула: </a:t>
            </a:r>
            <a:r>
              <a:rPr lang="en-US" i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ru-RU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 </a:t>
            </a:r>
            <a:r>
              <a:rPr lang="en-US" b="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Y»</a:t>
            </a:r>
            <a:endParaRPr lang="ru-RU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наши велосипеды покрасить в розовый цвет — они будут продаваться в 5 раз лучше за счёт привлечение женской аудитории.»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снизить цену в 2 раза, будут покупать в 4 раза больше»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повысить цену в 2 раза, то продажи не снизятся»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фичу Х, то это это привлечёт 10000 новых пользователей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течение месяца»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«Если сделать кнопку «Купить» больше и зеленее — будут чаще кликать»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Гипотезы надо проверять! Например через продуктовые исследования,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MVP, A/B 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т.п.</a:t>
            </a:r>
          </a:p>
        </p:txBody>
      </p:sp>
    </p:spTree>
    <p:extLst>
      <p:ext uri="{BB962C8B-B14F-4D97-AF65-F5344CB8AC3E}">
        <p14:creationId xmlns:p14="http://schemas.microsoft.com/office/powerpoint/2010/main" val="376482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00FD-BC5A-493F-BEFC-D7F6EA46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0DDDF-C453-430A-E93B-BCB68162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36"/>
            <a:ext cx="10515600" cy="794657"/>
          </a:xfrm>
        </p:spPr>
        <p:txBody>
          <a:bodyPr>
            <a:normAutofit/>
          </a:bodyPr>
          <a:lstStyle/>
          <a:p>
            <a:r>
              <a:rPr lang="ru-RU" dirty="0"/>
              <a:t>Виды продуктовых гипотез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D0191E-CE57-FDD7-A497-D72F439C1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436"/>
            <a:ext cx="10952018" cy="598912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привлечения</a:t>
            </a:r>
            <a:r>
              <a:rPr lang="ru-RU" sz="2000" dirty="0"/>
              <a:t>. Тестируют каналы привлечения пользователей в продукт.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добавим в объявление цену, то </a:t>
            </a:r>
            <a:r>
              <a:rPr lang="ru-RU" sz="1800" dirty="0">
                <a:hlinkClick r:id="rId2"/>
              </a:rPr>
              <a:t>конверсия в покупку</a:t>
            </a:r>
            <a:r>
              <a:rPr lang="ru-RU" sz="1800" dirty="0"/>
              <a:t> вырастет на 7%</a:t>
            </a:r>
            <a:r>
              <a:rPr lang="en-US" sz="1800" dirty="0"/>
              <a:t>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изменим заголовок в письме рассылки, то увеличим открываемость писем на 50%</a:t>
            </a:r>
            <a:r>
              <a:rPr lang="en-US" sz="1800" dirty="0"/>
              <a:t>»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делать один юмористический пост в день, то увеличим количество подписчиков за две недели на 400 человек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активации.</a:t>
            </a:r>
            <a:r>
              <a:rPr lang="ru-RU" sz="2000" dirty="0"/>
              <a:t> Тестируют самый первый успешный пользовательский опыт.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в форме регистрации убрать одно из четырех полей, то конверсия увеличится на четверть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удержания.</a:t>
            </a:r>
            <a:r>
              <a:rPr lang="ru-RU" sz="2000" dirty="0"/>
              <a:t> Тестируем создание привычки пользоваться нашим продуктом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Если каждый раз уведомлять пользователей по </a:t>
            </a:r>
            <a:r>
              <a:rPr lang="en" sz="1800" dirty="0"/>
              <a:t>email </a:t>
            </a:r>
            <a:r>
              <a:rPr lang="ru-RU" sz="1800" dirty="0"/>
              <a:t>о том, что кто-то отметил его на фотографии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виральности</a:t>
            </a:r>
            <a:r>
              <a:rPr lang="ru-RU" sz="2000" dirty="0"/>
              <a:t>. Про привлечение новых пользователей через существующих.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«</a:t>
            </a:r>
            <a:r>
              <a:rPr lang="ru-RU" sz="1800" dirty="0"/>
              <a:t>Три старых пользователя приводят 10 новых</a:t>
            </a:r>
            <a:r>
              <a:rPr lang="en-US" sz="1800" dirty="0"/>
              <a:t>»</a:t>
            </a:r>
            <a:endParaRPr lang="ru-RU" sz="1800" dirty="0"/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монетизации</a:t>
            </a:r>
            <a:r>
              <a:rPr lang="ru-RU" sz="2000" dirty="0"/>
              <a:t>. Про то, как переводить активных пользователей в платящих.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ценности</a:t>
            </a:r>
            <a:r>
              <a:rPr lang="ru-RU" sz="2000" dirty="0"/>
              <a:t>. Про востребованность главной ценности вашего продукта пользователями.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«Социальная сеть для собак», «Социальная сеть для мёртвых»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Гипотезы управленческие</a:t>
            </a:r>
            <a:r>
              <a:rPr lang="ru-RU" sz="2000" dirty="0"/>
              <a:t>. Связаны с изменениями в команде, использованием новых продуктов для повышения какой–либо метрики.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«Если нанять в команду продукта второго контент–менеджера, то количество подписчиков в приложении вырастет на 1000 человек за 3 месяца.»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«Или если мы начнем использовать эту платформу для управления проектами, то...»</a:t>
            </a:r>
          </a:p>
        </p:txBody>
      </p:sp>
    </p:spTree>
    <p:extLst>
      <p:ext uri="{BB962C8B-B14F-4D97-AF65-F5344CB8AC3E}">
        <p14:creationId xmlns:p14="http://schemas.microsoft.com/office/powerpoint/2010/main" val="22681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FC492-F094-5A3F-DCAB-7744760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5" t="7440" r="2752" b="6008"/>
          <a:stretch/>
        </p:blipFill>
        <p:spPr>
          <a:xfrm>
            <a:off x="7655011" y="4658497"/>
            <a:ext cx="4536989" cy="2199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488B-8A97-F9FE-507B-FA526300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/>
          <a:p>
            <a:r>
              <a:rPr lang="en-US" sz="4400" dirty="0"/>
              <a:t>Customer development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3600A-8CCF-6D1D-3DBF-EEA9A17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640"/>
            <a:ext cx="10515600" cy="487173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" sz="2000" dirty="0"/>
              <a:t>Customer Development — </a:t>
            </a:r>
            <a:r>
              <a:rPr lang="ru-RU" sz="2000" dirty="0"/>
              <a:t>это методология, разработанная Стивом Бланком, которая стала основой для подхода </a:t>
            </a:r>
            <a:r>
              <a:rPr lang="en" sz="2000" dirty="0"/>
              <a:t>Lean Startup. </a:t>
            </a:r>
            <a:r>
              <a:rPr lang="ru-RU" sz="2000" dirty="0"/>
              <a:t>Этот процесс предполагает тесное взаимодействие с потенциальными клиентами для понимания их потребностей и проблем, а затем разработку продукта, который решает эти проблемы. </a:t>
            </a:r>
            <a:r>
              <a:rPr lang="en" sz="2000" dirty="0"/>
              <a:t>Customer Development </a:t>
            </a:r>
            <a:r>
              <a:rPr lang="ru-RU" sz="2000" dirty="0"/>
              <a:t>делится на четыре этапа: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Discovery — </a:t>
            </a:r>
            <a:r>
              <a:rPr lang="ru-RU" sz="2000" dirty="0"/>
              <a:t>исследование клиентов для выяснения их проблем и потребностей.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Validation — </a:t>
            </a:r>
            <a:r>
              <a:rPr lang="ru-RU" sz="2000" dirty="0"/>
              <a:t>подтверждение, что предложенное решение соответствует потребностям клиентов.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Customer Creation — </a:t>
            </a:r>
            <a:r>
              <a:rPr lang="ru-RU" sz="2000" dirty="0"/>
              <a:t>создание клиентской базы и рост продаж.</a:t>
            </a:r>
          </a:p>
          <a:p>
            <a:pPr marL="360000" indent="-360000" algn="l">
              <a:lnSpc>
                <a:spcPct val="100000"/>
              </a:lnSpc>
              <a:buFont typeface="+mj-lt"/>
              <a:buAutoNum type="arabicPeriod"/>
            </a:pPr>
            <a:r>
              <a:rPr lang="en" sz="2000" dirty="0"/>
              <a:t>Company Building — </a:t>
            </a:r>
            <a:r>
              <a:rPr lang="ru-RU" sz="2000" dirty="0"/>
              <a:t>переход от временной организации, ориентированной на поиск бизнес-модели, к формальной структуре.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6224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547D9-8FB2-0AEB-FF55-7974E5F1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66037"/>
            <a:ext cx="5457568" cy="30683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3DCA4-5C3C-2E4F-8854-7B01710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029722"/>
          </a:xfrm>
        </p:spPr>
        <p:txBody>
          <a:bodyPr>
            <a:normAutofit/>
          </a:bodyPr>
          <a:lstStyle/>
          <a:p>
            <a:r>
              <a:rPr lang="en-US" sz="5400" dirty="0"/>
              <a:t>Customer development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7D36-91D2-2942-9B75-39657A4C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296541"/>
            <a:ext cx="10515600" cy="26105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Customer development</a:t>
            </a:r>
            <a:r>
              <a:rPr lang="en-US" sz="2400" dirty="0"/>
              <a:t> — </a:t>
            </a:r>
            <a:r>
              <a:rPr lang="ru-RU" sz="2400" dirty="0"/>
              <a:t>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Стив Бланк — известный американский предприниматель, создатель восьми успешных стартапов, «Крестный отец Кремниевой долины»", автор методики развития клиентов, которая легла в основу концепции бережливого стартапа, автор популярных книг, посвященных стартапам, преподаватель ведущих американских университетов.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8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E7589-A259-D94D-98D4-D78D2FF1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354735"/>
            <a:ext cx="10515600" cy="85358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C98F83-AC9F-9843-8216-3F5ABB19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396773"/>
            <a:ext cx="10843041" cy="4981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Общаться с пользователями нужно и важно,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Стив Джобс. Если вы этого делать не умеете или не хотите, то вы плохой продакт, которому никто не доверит деньги и команду.</a:t>
            </a:r>
          </a:p>
          <a:p>
            <a:r>
              <a:rPr lang="ru-RU" dirty="0"/>
              <a:t>Валидировать продуктовые идеи</a:t>
            </a:r>
            <a:r>
              <a:rPr lang="en-US" dirty="0"/>
              <a:t> (</a:t>
            </a:r>
            <a:r>
              <a:rPr lang="ru-RU" dirty="0"/>
              <a:t>продуктовые гипотезы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Например через </a:t>
            </a:r>
            <a:r>
              <a:rPr lang="en-US" dirty="0"/>
              <a:t>MVP </a:t>
            </a:r>
            <a:r>
              <a:rPr lang="ru-RU" dirty="0"/>
              <a:t>(</a:t>
            </a:r>
            <a:r>
              <a:rPr lang="en-US" dirty="0"/>
              <a:t>Minimum Valuable Product</a:t>
            </a:r>
            <a:r>
              <a:rPr lang="ru-RU" dirty="0"/>
              <a:t>) </a:t>
            </a:r>
            <a:r>
              <a:rPr lang="en-US" dirty="0"/>
              <a:t>— </a:t>
            </a:r>
            <a:r>
              <a:rPr lang="ru-RU" dirty="0"/>
              <a:t>минимальный продукт, чтобы проверить, заходит ли он</a:t>
            </a:r>
            <a:endParaRPr lang="en-US" dirty="0"/>
          </a:p>
          <a:p>
            <a:r>
              <a:rPr lang="ru-RU" dirty="0"/>
              <a:t>Нужна ли новая функциональность </a:t>
            </a:r>
            <a:r>
              <a:rPr lang="en-US" dirty="0"/>
              <a:t>/ </a:t>
            </a:r>
            <a:r>
              <a:rPr lang="ru-RU" dirty="0"/>
              <a:t>фича</a:t>
            </a:r>
          </a:p>
          <a:p>
            <a:r>
              <a:rPr lang="ru-RU" dirty="0"/>
              <a:t>Сколько брать денег за продукт?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сколько его реально готовы купить?</a:t>
            </a:r>
          </a:p>
          <a:p>
            <a:r>
              <a:rPr lang="ru-RU" dirty="0"/>
              <a:t>Делаем не только вначале перед запуском проекта, но и в любой точке жизненного цикла продукта</a:t>
            </a:r>
            <a:endParaRPr lang="en-US" dirty="0"/>
          </a:p>
          <a:p>
            <a:r>
              <a:rPr lang="ru-RU" dirty="0"/>
              <a:t>Выявлять паттерны, касающиеся поведения (потенциальных) пользователей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3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B9202-C0F6-9749-B196-EAAF704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3"/>
          </a:xfrm>
        </p:spPr>
        <p:txBody>
          <a:bodyPr/>
          <a:lstStyle/>
          <a:p>
            <a:r>
              <a:rPr lang="en-US" dirty="0"/>
              <a:t>CustDev</a:t>
            </a:r>
            <a:r>
              <a:rPr lang="ru-RU" dirty="0"/>
              <a:t> — просто и это важно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59B4CD-73DB-1C45-BFE0-ECCFF549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6"/>
            <a:ext cx="10515600" cy="47628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Не нужны супер-знания и особые навыки, чтобы пообщаться с пользователем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Стоимость — время, потраченное вами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InterCom (Live Chat </a:t>
            </a:r>
            <a:r>
              <a:rPr lang="ru-RU" sz="2200" dirty="0"/>
              <a:t>для общения с пользователями</a:t>
            </a:r>
            <a:r>
              <a:rPr lang="en-US" sz="2200" dirty="0"/>
              <a:t>): ”Customer day” — </a:t>
            </a:r>
            <a:r>
              <a:rPr lang="ru-RU" sz="2200" dirty="0"/>
              <a:t>каждый месяц один день каждый сотрудник компании общается с пользователями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Такси </a:t>
            </a:r>
            <a:r>
              <a:rPr lang="en" sz="2200" dirty="0"/>
              <a:t>Juno</a:t>
            </a:r>
            <a:r>
              <a:rPr lang="ru-RU" sz="2200" dirty="0"/>
              <a:t> (делал</a:t>
            </a: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Игорь Магазинник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/>
              <a:t>русскоязычный создатель V</a:t>
            </a:r>
            <a:r>
              <a:rPr lang="en-US" sz="2200" dirty="0"/>
              <a:t>iber</a:t>
            </a:r>
            <a:r>
              <a:rPr lang="ru-RU" sz="2200" dirty="0"/>
              <a:t>) — на 2 недели десантировались с Нью Йорке и изучали местный рынок такси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Если нет возможности вовлечь всех в </a:t>
            </a:r>
            <a:r>
              <a:rPr lang="en-US" sz="2200" dirty="0"/>
              <a:t>CusDev — </a:t>
            </a:r>
            <a:r>
              <a:rPr lang="ru-RU" sz="2200" dirty="0"/>
              <a:t>рассказывайте в вашей компании </a:t>
            </a:r>
            <a:r>
              <a:rPr lang="en-US" sz="2200" dirty="0"/>
              <a:t>/ </a:t>
            </a:r>
            <a:r>
              <a:rPr lang="ru-RU" sz="2200" dirty="0"/>
              <a:t>команде про результаты </a:t>
            </a:r>
            <a:r>
              <a:rPr lang="en-US" sz="2200" dirty="0"/>
              <a:t>cusdev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Каждое микро-решение они будут принимать чуть лучше: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 каких контекстах пользователи этим пользуются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Какие ограничения у них есть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Хорошая инвестиция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BCC8F-2895-51C0-3940-E5339A1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4" y="5881405"/>
            <a:ext cx="3093354" cy="911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273B84-BED6-9F69-D59B-8A922C1C3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0656" y="5366656"/>
            <a:ext cx="1491343" cy="1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8F74C-5FE9-C615-A4B5-47D79C594021}"/>
              </a:ext>
            </a:extLst>
          </p:cNvPr>
          <p:cNvSpPr/>
          <p:nvPr/>
        </p:nvSpPr>
        <p:spPr>
          <a:xfrm>
            <a:off x="7148384" y="0"/>
            <a:ext cx="504361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E4958-F800-3C4E-A142-2BDF5EA2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476336"/>
            <a:ext cx="5043616" cy="111768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Почему не проводят</a:t>
            </a:r>
            <a:br>
              <a:rPr lang="ru-RU" dirty="0"/>
            </a:br>
            <a:r>
              <a:rPr lang="en-US" dirty="0"/>
              <a:t>CustDev?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2E5E3-29FD-D943-8AD5-AF8BD3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6" y="1828799"/>
            <a:ext cx="5980670" cy="4701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Не умеют </a:t>
            </a:r>
            <a:r>
              <a:rPr lang="en-US" sz="2400" dirty="0"/>
              <a:t>/ </a:t>
            </a:r>
            <a:r>
              <a:rPr lang="ru-RU" sz="2400" dirty="0"/>
              <a:t>не привыкли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 смотреть в глаза пользователям ))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Бояться осознать, что это никому не нужно ((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«Сами лучше знают как нужно»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Многие думают, что они Стивы Джобсы или Илоны Маски 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Бояться, что украдут идею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«идея ничего не стоит»</a:t>
            </a:r>
            <a:r>
              <a:rPr lang="en-US" sz="2000" dirty="0"/>
              <a:t>, «и</a:t>
            </a:r>
            <a:r>
              <a:rPr lang="ru-RU" sz="2000" dirty="0" err="1"/>
              <a:t>дея</a:t>
            </a:r>
            <a:r>
              <a:rPr lang="ru-RU" sz="2000" dirty="0"/>
              <a:t> стоит -</a:t>
            </a:r>
            <a:r>
              <a:rPr lang="en-US" sz="2000" dirty="0"/>
              <a:t>$</a:t>
            </a:r>
            <a:r>
              <a:rPr lang="ru-RU" sz="2000" dirty="0"/>
              <a:t>1</a:t>
            </a:r>
            <a:r>
              <a:rPr lang="en-US" sz="2000" dirty="0"/>
              <a:t>M»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400" dirty="0"/>
              <a:t>Кажется: «Дорого» </a:t>
            </a:r>
            <a:r>
              <a:rPr lang="en-US" sz="2400" dirty="0"/>
              <a:t>/ </a:t>
            </a:r>
            <a:r>
              <a:rPr lang="ru-RU" sz="2400" dirty="0"/>
              <a:t>«Сложно»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миф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A9EFF8-CD5B-000A-4057-5E141512135C}"/>
              </a:ext>
            </a:extLst>
          </p:cNvPr>
          <p:cNvSpPr txBox="1">
            <a:spLocks/>
          </p:cNvSpPr>
          <p:nvPr/>
        </p:nvSpPr>
        <p:spPr>
          <a:xfrm>
            <a:off x="7279875" y="473268"/>
            <a:ext cx="4376664" cy="1055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/>
              <a:t>Идеальный</a:t>
            </a:r>
            <a:br>
              <a:rPr lang="en-US" sz="4000" dirty="0"/>
            </a:br>
            <a:r>
              <a:rPr lang="en-US" sz="4000" dirty="0"/>
              <a:t>CustDev</a:t>
            </a:r>
            <a:endParaRPr lang="ru-RU" sz="4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DD35759-B463-7040-DFDE-EB9EC9D514FC}"/>
              </a:ext>
            </a:extLst>
          </p:cNvPr>
          <p:cNvSpPr txBox="1">
            <a:spLocks/>
          </p:cNvSpPr>
          <p:nvPr/>
        </p:nvSpPr>
        <p:spPr>
          <a:xfrm>
            <a:off x="7290486" y="2033394"/>
            <a:ext cx="4510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Дешёвый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все из команды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Делают постоянно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Привлекать профессиональные агентства задорого совсем не обязательно </a:t>
            </a:r>
            <a:r>
              <a:rPr lang="en-US" sz="2400" dirty="0"/>
              <a:t> 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78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39B91-754E-5949-8BA9-59DB644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/>
          <a:lstStyle/>
          <a:p>
            <a:r>
              <a:rPr lang="ru-RU" dirty="0"/>
              <a:t>Пример: Как делают </a:t>
            </a:r>
            <a:r>
              <a:rPr lang="en-US" dirty="0"/>
              <a:t>CustDev </a:t>
            </a:r>
            <a:r>
              <a:rPr lang="ru-RU" dirty="0"/>
              <a:t>в «</a:t>
            </a:r>
            <a:r>
              <a:rPr lang="en-US" dirty="0"/>
              <a:t>ChatFuel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9A9F9-735B-7F42-A458-7B8CF8BE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ChatFuel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крупнейшая платформа создания ботов для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Facebook Messenger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400" dirty="0"/>
              <a:t>Есть чат с лояльными </a:t>
            </a:r>
            <a:r>
              <a:rPr lang="en-US" sz="2400" dirty="0"/>
              <a:t>/ </a:t>
            </a:r>
            <a:r>
              <a:rPr lang="ru-RU" sz="2400" dirty="0"/>
              <a:t>активными пользователями</a:t>
            </a:r>
            <a:endParaRPr lang="en-US" sz="2400" dirty="0"/>
          </a:p>
          <a:p>
            <a:r>
              <a:rPr lang="ru-RU" sz="2400" dirty="0"/>
              <a:t>Перед спринтом разговариваем с несколькими пользователями</a:t>
            </a:r>
          </a:p>
          <a:p>
            <a:pPr lvl="1"/>
            <a:r>
              <a:rPr lang="ru-RU" sz="2200" dirty="0"/>
              <a:t>«Нужно не нужно делать эту фичу?»</a:t>
            </a:r>
          </a:p>
          <a:p>
            <a:pPr lvl="1"/>
            <a:r>
              <a:rPr lang="ru-RU" sz="2200" dirty="0"/>
              <a:t>«Какой должна быть фича?»</a:t>
            </a:r>
          </a:p>
          <a:p>
            <a:pPr lvl="1"/>
            <a:r>
              <a:rPr lang="ru-RU" sz="2200" dirty="0"/>
              <a:t>«Какие боли </a:t>
            </a:r>
            <a:r>
              <a:rPr lang="en-US" sz="2200" dirty="0"/>
              <a:t>/ </a:t>
            </a:r>
            <a:r>
              <a:rPr lang="ru-RU" sz="2200" dirty="0"/>
              <a:t>проблемы должно решать?»</a:t>
            </a:r>
          </a:p>
          <a:p>
            <a:pPr lvl="1"/>
            <a:r>
              <a:rPr lang="ru-RU" sz="2200" dirty="0"/>
              <a:t>«Есть ли фича у конкурентов? Что вам там нравится </a:t>
            </a:r>
            <a:r>
              <a:rPr lang="en-US" sz="2200" dirty="0"/>
              <a:t>/ </a:t>
            </a:r>
            <a:r>
              <a:rPr lang="ru-RU" sz="2200" dirty="0"/>
              <a:t>что не нравится?»</a:t>
            </a:r>
          </a:p>
          <a:p>
            <a:r>
              <a:rPr lang="ru-RU" sz="2400" dirty="0"/>
              <a:t>Сделали </a:t>
            </a:r>
            <a:r>
              <a:rPr lang="en-US" sz="2400" dirty="0"/>
              <a:t>/ </a:t>
            </a:r>
            <a:r>
              <a:rPr lang="ru-RU" sz="2400" dirty="0"/>
              <a:t>выкатили</a:t>
            </a:r>
          </a:p>
          <a:p>
            <a:r>
              <a:rPr lang="ru-RU" sz="2400" dirty="0"/>
              <a:t>Показали в списке лояльных пользователей</a:t>
            </a:r>
          </a:p>
          <a:p>
            <a:pPr lvl="1"/>
            <a:r>
              <a:rPr lang="ru-RU" sz="2200" dirty="0"/>
              <a:t>«Понятно /</a:t>
            </a:r>
            <a:r>
              <a:rPr lang="en-US" sz="2200" dirty="0"/>
              <a:t> </a:t>
            </a:r>
            <a:r>
              <a:rPr lang="ru-RU" sz="2200" dirty="0"/>
              <a:t>не понятно?»</a:t>
            </a:r>
          </a:p>
          <a:p>
            <a:pPr lvl="1"/>
            <a:r>
              <a:rPr lang="ru-RU" sz="2200" dirty="0"/>
              <a:t>«Что улучшить?»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EE47C-5A83-C53E-691F-A8FE913F0D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418" y="5645213"/>
            <a:ext cx="5137068" cy="10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BD09-F22F-A74B-AEEF-DBFB04E3C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3186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37FB6-F8AE-3E42-8BA2-BE14DA74CA32}"/>
              </a:ext>
            </a:extLst>
          </p:cNvPr>
          <p:cNvSpPr txBox="1"/>
          <p:nvPr/>
        </p:nvSpPr>
        <p:spPr>
          <a:xfrm>
            <a:off x="6318606" y="119269"/>
            <a:ext cx="57773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ru-RU" sz="3200" b="1" dirty="0"/>
              <a:t>Какие темы затронем?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Product management (</a:t>
            </a:r>
            <a:r>
              <a:rPr lang="ru-RU" sz="3600" dirty="0"/>
              <a:t>Управление продуктом</a:t>
            </a:r>
            <a:r>
              <a:rPr lang="en-US" sz="3600" dirty="0"/>
              <a:t>)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development</a:t>
            </a:r>
            <a:endParaRPr lang="ru-RU" sz="36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исследования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Продуктовые метрики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Unit-</a:t>
            </a:r>
            <a:r>
              <a:rPr lang="ru-RU" sz="3600" dirty="0"/>
              <a:t>экономика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Customer Journey Map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190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C05-42FD-0341-87D3-4E12BEB6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E9748-F431-094B-B66D-F95BFA3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857"/>
            <a:ext cx="10515600" cy="47727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— достать инсайты, чтобы потом улучшить продукт</a:t>
            </a:r>
            <a:r>
              <a:rPr lang="en-US" sz="2400" dirty="0"/>
              <a:t>, </a:t>
            </a:r>
            <a:r>
              <a:rPr lang="ru-RU" sz="2400" dirty="0"/>
              <a:t>сгенерировать продуктовые гипотезы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Делать ли фичу?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Можно ли повысить цену?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Интерфейс </a:t>
            </a:r>
            <a:r>
              <a:rPr lang="en-US" sz="1900" dirty="0"/>
              <a:t>A</a:t>
            </a:r>
            <a:r>
              <a:rPr lang="ru-RU" sz="1900" dirty="0"/>
              <a:t> или </a:t>
            </a:r>
            <a:r>
              <a:rPr lang="en-US" sz="1900" dirty="0"/>
              <a:t>B</a:t>
            </a:r>
            <a:r>
              <a:rPr lang="ru-RU" sz="1900" dirty="0"/>
              <a:t>?</a:t>
            </a:r>
            <a:endParaRPr lang="en-US" sz="1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Зайдёт ли продукт?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900" dirty="0"/>
              <a:t>Будет ли он интересен для определённой целевой аудитории?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5"/>
                </a:solidFill>
              </a:rPr>
              <a:t>Качественные</a:t>
            </a:r>
            <a:r>
              <a:rPr lang="ru-RU" sz="2400" dirty="0"/>
              <a:t> (Выявить паттерны, 5-10 человек)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Выявляем то, что повторяется, что важно для людей, что вызывает наибольшие эмоции</a:t>
            </a: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chemeClr val="accent6"/>
                </a:solidFill>
              </a:rPr>
              <a:t>Количественные</a:t>
            </a:r>
            <a:r>
              <a:rPr lang="ru-RU" sz="2400" dirty="0"/>
              <a:t> (оценить в цифрах)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A/B-</a:t>
            </a:r>
            <a:r>
              <a:rPr lang="ru-RU" sz="2000" dirty="0"/>
              <a:t>тестирование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Различная продуктовая статистика</a:t>
            </a:r>
          </a:p>
          <a:p>
            <a:pPr lvl="1"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46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30C04-832C-6346-865F-5CDDCC37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976745"/>
          </a:xfrm>
        </p:spPr>
        <p:txBody>
          <a:bodyPr>
            <a:noAutofit/>
          </a:bodyPr>
          <a:lstStyle/>
          <a:p>
            <a:r>
              <a:rPr lang="en-US" sz="3600" dirty="0"/>
              <a:t>CustDev</a:t>
            </a:r>
            <a:r>
              <a:rPr lang="ru-RU" sz="3600" dirty="0"/>
              <a:t>: Виды /</a:t>
            </a:r>
            <a:r>
              <a:rPr lang="en-US" sz="3600" dirty="0"/>
              <a:t> </a:t>
            </a:r>
            <a:r>
              <a:rPr lang="ru-RU" sz="3600" dirty="0"/>
              <a:t>способы проведения</a:t>
            </a:r>
            <a:br>
              <a:rPr lang="ru-RU" sz="3600" dirty="0"/>
            </a:br>
            <a:r>
              <a:rPr lang="ru-RU" sz="3600" dirty="0"/>
              <a:t>(качественных)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A4279-8059-514E-90D6-D45047D9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1600"/>
            <a:ext cx="10515600" cy="53201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Интервью 1на1: вживую </a:t>
            </a:r>
            <a:r>
              <a:rPr lang="en-US" sz="2000" dirty="0"/>
              <a:t>/ </a:t>
            </a:r>
            <a:r>
              <a:rPr lang="ru-RU" sz="2000" dirty="0"/>
              <a:t>по телефону </a:t>
            </a:r>
            <a:r>
              <a:rPr lang="en-US" sz="2000" dirty="0"/>
              <a:t>/ </a:t>
            </a:r>
            <a:r>
              <a:rPr lang="ru-RU" sz="2000" dirty="0"/>
              <a:t>через интернет-звонок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потребности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Узнали сценарии (как человек решает сейчас проблему или пользуется продуктом)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Опрос с помощью рассылки </a:t>
            </a:r>
            <a:r>
              <a:rPr lang="en-US" sz="2000" dirty="0"/>
              <a:t>/ </a:t>
            </a:r>
            <a:r>
              <a:rPr lang="ru-RU" sz="2000" dirty="0"/>
              <a:t>чатбота </a:t>
            </a:r>
            <a:r>
              <a:rPr lang="en-US" sz="2000" dirty="0"/>
              <a:t>/ Google Forms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Группа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Чат в мессенджере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Могут быстро давать </a:t>
            </a:r>
            <a:r>
              <a:rPr lang="en-US" sz="1800" dirty="0"/>
              <a:t>feedback </a:t>
            </a:r>
            <a:r>
              <a:rPr lang="ru-RU" sz="1800" dirty="0"/>
              <a:t>по новому функционалу (или если что-то упало)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Коридорный опрос — упрощённый вид </a:t>
            </a:r>
            <a:r>
              <a:rPr lang="en-US" sz="2000" dirty="0"/>
              <a:t>usability-</a:t>
            </a:r>
            <a:r>
              <a:rPr lang="ru-RU" sz="2000" dirty="0"/>
              <a:t>исследования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Выйти в коридор или зайти в соседний кабинет </a:t>
            </a:r>
            <a:r>
              <a:rPr lang="en-US" sz="1800" dirty="0"/>
              <a:t>/ </a:t>
            </a:r>
            <a:r>
              <a:rPr lang="ru-RU" sz="1800" dirty="0"/>
              <a:t>комнату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«Есть 5 минут? Мы улучшаем наш сервис, нам очень важно ваше мнение»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Показываешь макет </a:t>
            </a:r>
            <a:r>
              <a:rPr lang="en-US" sz="1800" dirty="0"/>
              <a:t>/ </a:t>
            </a:r>
            <a:r>
              <a:rPr lang="ru-RU" sz="1800" dirty="0"/>
              <a:t>прототип? «Тебе понятно что здесь нужно сделать? Какое следующее действие? Что вот это делает?»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1800" dirty="0"/>
              <a:t>Опросили 5 человек — поняли понятно </a:t>
            </a:r>
            <a:r>
              <a:rPr lang="en-US" sz="1800" dirty="0"/>
              <a:t>/ </a:t>
            </a:r>
            <a:r>
              <a:rPr lang="ru-RU" sz="1800" dirty="0"/>
              <a:t>не понятно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Юзабилити-исследование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UX</a:t>
            </a:r>
            <a:endParaRPr lang="ru-RU" sz="18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77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0F658-C479-6642-B982-15B9C512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424493"/>
            <a:ext cx="10280402" cy="837510"/>
          </a:xfrm>
        </p:spPr>
        <p:txBody>
          <a:bodyPr/>
          <a:lstStyle/>
          <a:p>
            <a:r>
              <a:rPr lang="en-US" dirty="0"/>
              <a:t>LeanStartup + CustDev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8F376-BD22-4E4E-95ED-F2220683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98" y="1535186"/>
            <a:ext cx="5405331" cy="4879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8473-1752-CF46-8D13-B1DC8D9ACB6F}"/>
              </a:ext>
            </a:extLst>
          </p:cNvPr>
          <p:cNvSpPr txBox="1"/>
          <p:nvPr/>
        </p:nvSpPr>
        <p:spPr>
          <a:xfrm>
            <a:off x="6315444" y="1373689"/>
            <a:ext cx="5194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Какие проблемы у человека и как он их планирует решать?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Правильно ли мы поняли человека?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Приносим </a:t>
            </a:r>
            <a:r>
              <a:rPr lang="en-US" sz="2000" dirty="0"/>
              <a:t>MVP, </a:t>
            </a:r>
            <a:r>
              <a:rPr lang="ru-RU" sz="2000" dirty="0"/>
              <a:t>прототип, мокапы: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000" dirty="0"/>
              <a:t>«Оно </a:t>
            </a:r>
            <a:r>
              <a:rPr lang="en-US" sz="2000" dirty="0"/>
              <a:t>/ </a:t>
            </a:r>
            <a:r>
              <a:rPr lang="ru-RU" sz="2000" dirty="0"/>
              <a:t>не оно?»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(</a:t>
            </a:r>
            <a:r>
              <a:rPr lang="ru-RU" sz="2000" dirty="0"/>
              <a:t>получаем данные по использованию продукта</a:t>
            </a:r>
            <a:r>
              <a:rPr lang="en-US" sz="2000" dirty="0"/>
              <a:t>)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Метрики только по новой функциональности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Активация в новый функционал (как много пользователей воспользовались)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Engagement /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1340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8C83-CF22-DC41-A612-D8C5B22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06099"/>
            <a:ext cx="10515600" cy="708301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Все врут!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5AB86-8A5B-DF44-9259-D8BBAEBC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983974"/>
            <a:ext cx="11221278" cy="55957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Все врут: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отличная идея!»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«Да, я конечно буду пользоваться вашим продуктом!»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Люди склонны платить вам социальной валютой за ваше внимание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Особенно если это друзья, знакомые и родственники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Невозможно достать из пользователей правдивую информацию об их будущем поведении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Можно достать факты: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проблемы у людей? Есть ли данная проблема? (под которую делаете продукт)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 (в каких местах, в каких контекстах и при каких обстоятельствах потребность возникает? Детали сценария)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Касса для пробивания чеков — огромная очередь за кофе и при этом 30 кликов для выбивания одного чека!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Приложение для поваров, которые получают заказ на кухне — у поваров грязные руки (и в перчатках) и они не могут воспользоваться сенсорным экраном!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именно они решают проблему сейчас?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Насколько им нравятся те решения, которыми они пользуются? </a:t>
            </a:r>
            <a:r>
              <a:rPr lang="ru-RU" sz="2000" dirty="0">
                <a:solidFill>
                  <a:srgbClr val="00B050"/>
                </a:solidFill>
              </a:rPr>
              <a:t>+</a:t>
            </a:r>
            <a:r>
              <a:rPr lang="ru-RU" sz="2000" dirty="0"/>
              <a:t>/</a:t>
            </a:r>
            <a:r>
              <a:rPr lang="ru-RU" sz="2000" dirty="0">
                <a:solidFill>
                  <a:srgbClr val="C00000"/>
                </a:solidFill>
              </a:rPr>
              <a:t>-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 ты это делал в последний раз?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Кто был рядом?</a:t>
            </a:r>
            <a:r>
              <a:rPr lang="en-US" sz="1800" dirty="0"/>
              <a:t> / </a:t>
            </a:r>
            <a:r>
              <a:rPr lang="ru-RU" sz="1800" dirty="0"/>
              <a:t>Что тебе мешало?</a:t>
            </a:r>
            <a:r>
              <a:rPr lang="en-US" sz="1800" dirty="0"/>
              <a:t> / </a:t>
            </a:r>
            <a:r>
              <a:rPr lang="ru-RU" sz="1800" dirty="0"/>
              <a:t>Какая последовательность действий была?</a:t>
            </a:r>
          </a:p>
        </p:txBody>
      </p:sp>
    </p:spTree>
    <p:extLst>
      <p:ext uri="{BB962C8B-B14F-4D97-AF65-F5344CB8AC3E}">
        <p14:creationId xmlns:p14="http://schemas.microsoft.com/office/powerpoint/2010/main" val="6295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7AE7-0E50-4044-8C6A-E9A4DF4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задавать вопросы про будущее?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9C553-F63D-4E40-9698-4224AD29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51674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C00000"/>
                </a:solidFill>
              </a:rPr>
              <a:t>Люди не знают своего будущего поведения и не могут о нём сказать достоверно.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Нужно получить </a:t>
            </a:r>
            <a:r>
              <a:rPr lang="en-US" sz="2400" dirty="0"/>
              <a:t>commitment</a:t>
            </a:r>
            <a:r>
              <a:rPr lang="ru-RU" sz="2400" dirty="0"/>
              <a:t> (подтверждение будущих обязательств): что-то, что к чему-то обязывает и служит показателем серьёзности намерений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«Ты готов внести предоплату? Будешь одним из первых пользователей».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заплатить прямо сейчас? Завтра окажем услугу»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Клининговая компания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400" dirty="0"/>
              <a:t>«Готов быть альфа</a:t>
            </a:r>
            <a:r>
              <a:rPr lang="en-US" sz="2400" dirty="0"/>
              <a:t>/</a:t>
            </a:r>
            <a:r>
              <a:rPr lang="ru-RU" sz="2400" dirty="0"/>
              <a:t>бета тестером? Зарегистрируйся тут, оставь свои данные»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B2B: </a:t>
            </a:r>
            <a:r>
              <a:rPr lang="ru-RU" sz="2400" dirty="0"/>
              <a:t>«Готов встретить нас с руководством </a:t>
            </a:r>
            <a:r>
              <a:rPr lang="en-US" sz="2400" dirty="0"/>
              <a:t>/ </a:t>
            </a:r>
            <a:r>
              <a:rPr lang="ru-RU" sz="2400" dirty="0"/>
              <a:t>нужными людьми из компании для обсуждения деталей?»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rgbClr val="2C4DA8"/>
                </a:solidFill>
              </a:rPr>
              <a:t>Если человек не готов ничего сделать вместе с вами для решения своей проблемы — может быть не особо болит?</a:t>
            </a:r>
          </a:p>
        </p:txBody>
      </p:sp>
    </p:spTree>
    <p:extLst>
      <p:ext uri="{BB962C8B-B14F-4D97-AF65-F5344CB8AC3E}">
        <p14:creationId xmlns:p14="http://schemas.microsoft.com/office/powerpoint/2010/main" val="238302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0CCD3-B1A5-444D-AACA-6DD17A25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95851"/>
            <a:ext cx="11359184" cy="1186959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как найти пользователей?</a:t>
            </a:r>
            <a:br>
              <a:rPr lang="en-US" dirty="0"/>
            </a:br>
            <a:r>
              <a:rPr lang="ru-RU" dirty="0"/>
              <a:t>С кем общаться?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240B5-A71A-4B48-A94D-9B85A749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606377"/>
            <a:ext cx="11221279" cy="5085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Найти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Гипотезы по ЦА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Фильтр на ЦА и существование потребности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Критерии отнесения к ЦА: важно, чтобы у людей была та потребность, которую вы хотите закрыть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Вопрос-фильтр: </a:t>
            </a:r>
            <a:r>
              <a:rPr lang="en-US" sz="1800" dirty="0"/>
              <a:t>— </a:t>
            </a:r>
            <a:r>
              <a:rPr lang="ru-RU" sz="1800" dirty="0"/>
              <a:t>«Есть ли у тебя такая-то потребность?»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Если нет: </a:t>
            </a:r>
            <a:r>
              <a:rPr lang="en-US" sz="1800" dirty="0"/>
              <a:t>— </a:t>
            </a:r>
            <a:r>
              <a:rPr lang="ru-RU" sz="1800" dirty="0"/>
              <a:t>«Извини, я делаю продукт, под который у тебя нет потребности»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Продуктовые гипотезы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Продуктовая гипотеза: «должен продукт быть такой или такой»?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Максимально разные гипотезы по отличиям в потребностях, контекстах, нюансах реализации, группам ЦА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Вопросы по каждой из продуктовых гипотез: </a:t>
            </a:r>
            <a:r>
              <a:rPr lang="ru-RU" sz="2000" b="1" dirty="0"/>
              <a:t>максимально открытые вопросы, не закрытые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5 </a:t>
            </a:r>
            <a:r>
              <a:rPr lang="ru-RU" sz="2000" dirty="0"/>
              <a:t>вопросов «Почему?»</a:t>
            </a:r>
          </a:p>
        </p:txBody>
      </p:sp>
    </p:spTree>
    <p:extLst>
      <p:ext uri="{BB962C8B-B14F-4D97-AF65-F5344CB8AC3E}">
        <p14:creationId xmlns:p14="http://schemas.microsoft.com/office/powerpoint/2010/main" val="157655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998B-180D-3B41-BFAC-0B8DCB9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</a:t>
            </a:r>
            <a:r>
              <a:rPr lang="en-US" dirty="0"/>
              <a:t>CustDev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01BA4-5050-C24C-A206-D8533636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endParaRPr lang="en-US" dirty="0"/>
          </a:p>
          <a:p>
            <a:r>
              <a:rPr lang="ru-RU" dirty="0"/>
              <a:t>Как избегать недостоверной информации</a:t>
            </a:r>
          </a:p>
          <a:p>
            <a:r>
              <a:rPr lang="ru-RU" dirty="0"/>
              <a:t>Хаки, правила и нюансы </a:t>
            </a:r>
            <a:r>
              <a:rPr lang="en-US" dirty="0"/>
              <a:t>CusDev-</a:t>
            </a:r>
            <a:r>
              <a:rPr lang="ru-RU" dirty="0"/>
              <a:t>а</a:t>
            </a:r>
          </a:p>
          <a:p>
            <a:r>
              <a:rPr lang="ru-RU" dirty="0"/>
              <a:t>Где находить людей?</a:t>
            </a:r>
          </a:p>
        </p:txBody>
      </p:sp>
    </p:spTree>
    <p:extLst>
      <p:ext uri="{BB962C8B-B14F-4D97-AF65-F5344CB8AC3E}">
        <p14:creationId xmlns:p14="http://schemas.microsoft.com/office/powerpoint/2010/main" val="79515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E19CF-AB9A-D046-B4B7-FF8289E6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 </a:t>
            </a:r>
            <a:r>
              <a:rPr lang="en-US" dirty="0"/>
              <a:t>/</a:t>
            </a:r>
            <a:r>
              <a:rPr lang="ru-RU" dirty="0"/>
              <a:t> плохие вопросы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2F72-E2CB-2B4E-8D48-D9D8902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0"/>
            <a:ext cx="10515600" cy="513121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C00000"/>
                </a:solidFill>
              </a:rPr>
              <a:t>«Сервис по уборке вашего дома за 2000 рублей, пока вы отдыхаете на выходных — это хорошая идея?»</a:t>
            </a:r>
          </a:p>
          <a:p>
            <a:pPr lvl="1"/>
            <a:r>
              <a:rPr lang="ru-RU" dirty="0"/>
              <a:t>Если вы взяли денег за тестовую уборку — намного лучше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Вы бы заказывали уборку у вас дома экологичными средствами?</a:t>
            </a:r>
            <a:r>
              <a:rPr lang="en-US" dirty="0">
                <a:solidFill>
                  <a:srgbClr val="C00000"/>
                </a:solidFill>
              </a:rPr>
              <a:t>»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Есть ли у вас дети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домашние животные?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Покупаете ли вы сейчас эко-средства для уборки 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эко-продукты питания?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Как вы заботитесь о своём здоровье? Приведите примеры?</a:t>
            </a:r>
          </a:p>
          <a:p>
            <a:pPr lvl="2"/>
            <a:r>
              <a:rPr lang="ru-RU" dirty="0"/>
              <a:t>«Ем гамбургеры 3 раза в день и пью пиво по вечерам»</a:t>
            </a:r>
          </a:p>
          <a:p>
            <a:r>
              <a:rPr lang="ru-RU" dirty="0">
                <a:solidFill>
                  <a:srgbClr val="C00000"/>
                </a:solidFill>
              </a:rPr>
              <a:t>«Сколько бы вы заплатили за уборку дома экологичными средствами?»</a:t>
            </a:r>
          </a:p>
          <a:p>
            <a:pPr lvl="1"/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«Готов внести оплату прямо сейчас? Если не готов, то почему?» </a:t>
            </a:r>
            <a:r>
              <a:rPr lang="ru-RU" dirty="0"/>
              <a:t>(«Дорого», «не так актуально», «не понятно, как будет оказана услуга» и т.п.)</a:t>
            </a:r>
          </a:p>
          <a:p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18BDC-E5F2-5D40-BA5B-471D5146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 / </a:t>
            </a:r>
            <a:r>
              <a:rPr lang="ru-RU" dirty="0"/>
              <a:t>плохие вопросы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3DD33-1F6C-144A-8CC1-F382BF5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51584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«Какими функциями должен обладать идеальный интернет-банк?»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000" dirty="0"/>
              <a:t>Можно задавать такой вопрос эксперту, но не конечному пользователю.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Люди в своих ответах ориентируются на то, что они уже знают и чем уже пользовались и знают.</a:t>
            </a:r>
            <a:br>
              <a:rPr lang="ru-RU" sz="1800" dirty="0"/>
            </a:br>
            <a:r>
              <a:rPr lang="ru-RU" sz="1800" dirty="0"/>
              <a:t>Генри Форд: «Если бы я слушал людей, я бы им дал более быструю лошадь»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Это хороший</a:t>
            </a:r>
            <a:r>
              <a:rPr lang="en-US" sz="2000" dirty="0"/>
              <a:t> </a:t>
            </a:r>
            <a:r>
              <a:rPr lang="ru-RU" sz="2000" dirty="0"/>
              <a:t>вопрос и конечному пользователю, если задать </a:t>
            </a:r>
            <a:r>
              <a:rPr lang="en-US" sz="2000" dirty="0"/>
              <a:t>“</a:t>
            </a:r>
            <a:r>
              <a:rPr lang="ru-RU" sz="2000" dirty="0"/>
              <a:t>5 вопросов «</a:t>
            </a:r>
            <a:r>
              <a:rPr lang="ru-RU" sz="2000" b="1" dirty="0"/>
              <a:t>Почему</a:t>
            </a:r>
            <a:r>
              <a:rPr lang="en-US" sz="2000" b="1" dirty="0"/>
              <a:t>?</a:t>
            </a:r>
            <a:r>
              <a:rPr lang="ru-RU" sz="2000" dirty="0"/>
              <a:t>»</a:t>
            </a:r>
            <a:r>
              <a:rPr lang="en-US" sz="2000" dirty="0"/>
              <a:t>”</a:t>
            </a:r>
            <a:endParaRPr lang="ru-RU" sz="2000" dirty="0"/>
          </a:p>
          <a:p>
            <a:pPr lvl="2">
              <a:lnSpc>
                <a:spcPct val="100000"/>
              </a:lnSpc>
            </a:pPr>
            <a:r>
              <a:rPr lang="ru-RU" sz="1800" dirty="0"/>
              <a:t>«Хочу круговую диаграмму своих расходов по карте». Почему? «Я слишком много денег трачу на фигню, зная что их можно инвестировать в старость»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Можно предложить другое решение для этой потребности, которое человек не видит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«Есть ли что-то, что вас беспокоит относительно уборки вашего дома?»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Открытый, про факты, можно вспомнить конкретный (последний) опыт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Пользователь просит срочно сделать фичу: </a:t>
            </a: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«Что будет, если мы это не сделаем?»</a:t>
            </a:r>
            <a:endParaRPr lang="ru-RU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1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939A-A299-CE40-B75F-4BE9175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Хорошие</a:t>
            </a:r>
            <a:r>
              <a:rPr lang="en-US" dirty="0"/>
              <a:t>/</a:t>
            </a:r>
            <a:r>
              <a:rPr lang="ru-RU" dirty="0"/>
              <a:t>плохие вопросы</a:t>
            </a:r>
            <a:r>
              <a:rPr lang="en-US" dirty="0"/>
              <a:t> (3)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270B2-CBC4-5E43-B898-F2A8C10C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73"/>
            <a:ext cx="10515600" cy="4733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«Расскажите про последний опыт с …»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Как последний раз вы организовывали уборку дома /</a:t>
            </a:r>
            <a:r>
              <a:rPr lang="en-US" dirty="0"/>
              <a:t> </a:t>
            </a:r>
            <a:r>
              <a:rPr lang="ru-RU" dirty="0"/>
              <a:t>переезд / покупали авиабилеты </a:t>
            </a:r>
            <a:r>
              <a:rPr lang="en-US" dirty="0"/>
              <a:t>/ </a:t>
            </a:r>
            <a:r>
              <a:rPr lang="ru-RU" dirty="0"/>
              <a:t>узнавали расписание ВУЗа /</a:t>
            </a:r>
            <a:r>
              <a:rPr lang="en-US" dirty="0"/>
              <a:t> </a:t>
            </a:r>
            <a:r>
              <a:rPr lang="ru-RU" dirty="0"/>
              <a:t>добирались до работы </a:t>
            </a:r>
            <a:r>
              <a:rPr lang="en-US" dirty="0"/>
              <a:t>/ </a:t>
            </a:r>
            <a:r>
              <a:rPr lang="ru-RU" dirty="0"/>
              <a:t>проводили обрезку деревьев в саду и т.п. и какие было сложности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«Вы пробовали что-то ещё кроме …?»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Узнать о конкурентах, что им в них нравится или нет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он не искал решение, значит это ему не так важно и его всё устраивает в текущем решении, продукт может быть ему не нужен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«</a:t>
            </a:r>
            <a:r>
              <a:rPr lang="ru-RU" dirty="0">
                <a:solidFill>
                  <a:srgbClr val="C00000"/>
                </a:solidFill>
              </a:rPr>
              <a:t>Заплатили бы вы за продукт </a:t>
            </a:r>
            <a:r>
              <a:rPr lang="ru-RU" dirty="0" err="1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который делает </a:t>
            </a:r>
            <a:r>
              <a:rPr lang="ru-RU" dirty="0" err="1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»?</a:t>
            </a:r>
            <a:endParaRPr lang="ru-RU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dirty="0"/>
              <a:t>Заплати сейчас!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B6CC0-7829-638F-3CEE-1701CF43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550" y="4609"/>
            <a:ext cx="1714500" cy="118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F7201-8F9C-4448-94F3-9E4A4C9D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2" y="198427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Управление продуктом — это круто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9618F-7553-3746-AE18-D3A0BF57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910621"/>
            <a:ext cx="11172766" cy="59427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Управление продуктом — это круто, актуально, интересно и полезно, даже если вы обычный разработчик. </a:t>
            </a:r>
            <a:r>
              <a:rPr lang="ru-RU" sz="2000" b="1" dirty="0"/>
              <a:t>Чем лучше вы понимаете в продукте — тем выше ваша ценность как разработчика.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«</a:t>
            </a:r>
            <a:r>
              <a:rPr lang="ru-RU" sz="2000" b="1" dirty="0"/>
              <a:t>Умение работать со своим продуктом, понимать, как идея превра­щается в готовый продукт … может быть полезным и разработчикам, и инженерам, и основателям стартапов, и сотрудникам отделов продаж и многим другим специалистам в ИТ-компаниях, а не только менедже­рам по продукту</a:t>
            </a:r>
            <a:r>
              <a:rPr lang="en-US" sz="2000" b="1" dirty="0"/>
              <a:t>»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У продуктолога гораздо больше влияние на результат, чем у разработчика (даже тимлида/техлида) и ответственность выше.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Хорошие продукты — это в большей степени заслуга продактов, нежели разработчиков.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Продуктолог — фактически самый значимый человек в продукте и для продуктовой компании</a:t>
            </a:r>
            <a:r>
              <a:rPr lang="en-US" sz="2000" dirty="0"/>
              <a:t>.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Действия продуктолога влияют на рынок, и его продукты могут улучшать жизнь людей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Мало рутины, всё очень быстро меняется, в т. ч. сама профессия.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сильных отечественных продуктовых команд: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Miro / Skyeng / Lingua Leo / Ultimate Guitar</a:t>
            </a:r>
            <a:r>
              <a:rPr lang="ru-RU" sz="2000" dirty="0"/>
              <a:t> / Яндекс и т.п.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Примеры из СГАУ: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Илья Красинский (гуру </a:t>
            </a:r>
            <a:r>
              <a:rPr lang="en-US" sz="2000" dirty="0"/>
              <a:t>product management </a:t>
            </a:r>
            <a:r>
              <a:rPr lang="ru-RU" sz="2000" dirty="0"/>
              <a:t>и </a:t>
            </a:r>
            <a:r>
              <a:rPr lang="en-US" sz="2000" dirty="0"/>
              <a:t>unit-</a:t>
            </a:r>
            <a:r>
              <a:rPr lang="ru-RU" sz="2000" dirty="0"/>
              <a:t>экономики)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Антон Катков (основатель и </a:t>
            </a:r>
            <a:r>
              <a:rPr lang="en-US" sz="2000" dirty="0"/>
              <a:t>product manager </a:t>
            </a:r>
            <a:r>
              <a:rPr lang="ru-RU" sz="2000" dirty="0"/>
              <a:t>двух международных стартапов)</a:t>
            </a:r>
          </a:p>
        </p:txBody>
      </p:sp>
    </p:spTree>
    <p:extLst>
      <p:ext uri="{BB962C8B-B14F-4D97-AF65-F5344CB8AC3E}">
        <p14:creationId xmlns:p14="http://schemas.microsoft.com/office/powerpoint/2010/main" val="30022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64E65-1C51-7F4B-8CBF-BF1EAAFF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8935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879D5-BC68-BF47-83D9-FB8E23C5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138"/>
            <a:ext cx="10515600" cy="5392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Люди хотят понравиться, благодарны за то, что к ним проявили внимание и с большой вероятностью соврут.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люди разного пола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Тем более, если друг другу нравятся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Признаки: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пользователь сразу начинает хвалить ваш сервис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«О, вы из Яндекса, как круто! Я люблю сервисы Яндекса!»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Обобщения. Мы склонны обобщать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обычно», «Я всегда», «Я никогда», «Я буду», «Я бы», «Я могу…» — обобщения, а не факты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«Я обычно путешествую с комфортом» — «Когда ты в последний раз летал бизнес-классом?»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ru-RU" sz="2000" dirty="0"/>
              <a:t>Человек когда хочет понравится, склонен преувеличивать свой опыт и свою крутость</a:t>
            </a:r>
          </a:p>
        </p:txBody>
      </p:sp>
    </p:spTree>
    <p:extLst>
      <p:ext uri="{BB962C8B-B14F-4D97-AF65-F5344CB8AC3E}">
        <p14:creationId xmlns:p14="http://schemas.microsoft.com/office/powerpoint/2010/main" val="64960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FE41-D980-1D44-8629-D050A57C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5368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CustDev: </a:t>
            </a:r>
            <a:r>
              <a:rPr lang="ru-RU" dirty="0"/>
              <a:t>избегаем недостоверную информацию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CCEB-FB00-EF4A-8580-5B8D0B06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Мы иногда склонны не узнать факты, а «продать», «замотивировать» пользователя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Мы делаем самый крутой в мире мессенджер /</a:t>
            </a:r>
            <a:r>
              <a:rPr lang="en-US" sz="2000" dirty="0"/>
              <a:t> </a:t>
            </a:r>
            <a:r>
              <a:rPr lang="ru-RU" sz="2000" dirty="0"/>
              <a:t>такси /</a:t>
            </a:r>
            <a:r>
              <a:rPr lang="en-US" sz="2000" dirty="0"/>
              <a:t> </a:t>
            </a:r>
            <a:r>
              <a:rPr lang="ru-RU" sz="2000" dirty="0"/>
              <a:t>велосипед!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уже слишком многое вложено (сил, времени, денег), мы боимся узнать правду, что продукт на самом деле никому не нужен, поэтому сами склоняем людей, чтобы они сказали «Да»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Интервьюируемый: «У тебя классный проект, всё будет хорошо, не переживай»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Когда страшно, проще закрыть глаза и не замечать плохого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 «продавайте» (не питчите), по крайней мере, вначале интервью</a:t>
            </a:r>
          </a:p>
        </p:txBody>
      </p:sp>
    </p:spTree>
    <p:extLst>
      <p:ext uri="{BB962C8B-B14F-4D97-AF65-F5344CB8AC3E}">
        <p14:creationId xmlns:p14="http://schemas.microsoft.com/office/powerpoint/2010/main" val="190784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C26A-FCE1-0249-88DA-B6C20152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идеальное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A537E-D2E1-9F45-AE35-B43A4734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6"/>
            <a:ext cx="10515600" cy="544986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не «продавать» раньше времени, разделите интервью (скажем, всего 30 минут), на 3 части: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Выявляем потребности, как он их решает, факты и т.п.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Показываете новый функционал / мокапы, собираем фидбек: понимает / не понимает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ru-RU" sz="2400" dirty="0"/>
              <a:t>Продаёте</a:t>
            </a:r>
            <a:r>
              <a:rPr lang="en-US" sz="2400" dirty="0"/>
              <a:t>”</a:t>
            </a:r>
            <a:r>
              <a:rPr lang="ru-RU" sz="2400" dirty="0"/>
              <a:t> /</a:t>
            </a:r>
            <a:r>
              <a:rPr lang="en-US" sz="2400" dirty="0"/>
              <a:t> </a:t>
            </a:r>
            <a:r>
              <a:rPr lang="ru-RU" sz="2400" dirty="0"/>
              <a:t>питчите, мотивируете, чтобы он: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Прямо сейчас начал этим пользоваться: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Заплатил деньги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Лайкнул / репостнул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Оставил </a:t>
            </a:r>
            <a:r>
              <a:rPr lang="en-US" sz="2000" dirty="0"/>
              <a:t>email / </a:t>
            </a:r>
            <a:r>
              <a:rPr lang="ru-RU" sz="2000" dirty="0"/>
              <a:t>контакты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2000" dirty="0"/>
              <a:t>Любое действие, которое подтверждает его заинтересованность</a:t>
            </a:r>
            <a:endParaRPr lang="en-US" sz="2000" dirty="0"/>
          </a:p>
          <a:p>
            <a:pPr marL="457200" lvl="1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000" dirty="0"/>
              <a:t>Если никто ничего не готов сделать — может быть это никому не нужно?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b="1" dirty="0"/>
              <a:t>Говорите меньше, слушайте больше.</a:t>
            </a:r>
          </a:p>
          <a:p>
            <a:pPr lvl="1">
              <a:lnSpc>
                <a:spcPct val="100000"/>
              </a:lnSpc>
            </a:pPr>
            <a:endParaRPr lang="ru-RU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02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9936A-88AC-0345-B8EC-6FF3E00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820738"/>
          </a:xfrm>
        </p:spPr>
        <p:txBody>
          <a:bodyPr/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23561-4823-4B4B-B5AE-0FDEED44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41"/>
            <a:ext cx="10515600" cy="5608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Задавать открытые вопросы, а не закрытые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Так можно получить гораздо больше информации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Закрытые вопросы сужают канву мыслей и обратной связи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«5 почему»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Поддерживать разговор неформально (в кафе, в очереди и т.п.)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/>
              <a:t>Не направляйте вопросами в конкретную сторону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Вопросы не должны направлять человека в конкретную сторону, создавать </a:t>
            </a:r>
            <a:r>
              <a:rPr lang="en-US" sz="1800" dirty="0"/>
              <a:t>bias (</a:t>
            </a:r>
            <a:r>
              <a:rPr lang="ru-RU" sz="1800" dirty="0"/>
              <a:t>«смещение», «предвзятость»</a:t>
            </a:r>
            <a:r>
              <a:rPr lang="en-US" sz="1800" dirty="0"/>
              <a:t>)</a:t>
            </a:r>
            <a:endParaRPr lang="ru-RU" sz="1800" dirty="0"/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«Будет ли тебя смущать такая формулировка текста?»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»</a:t>
            </a:r>
            <a:endParaRPr lang="ru-RU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>
                <a:solidFill>
                  <a:srgbClr val="C00000"/>
                </a:solidFill>
              </a:rPr>
              <a:t>«Насколько это запутано?»</a:t>
            </a:r>
            <a:r>
              <a:rPr lang="ru-RU" sz="1800" dirty="0"/>
              <a:t> </a:t>
            </a:r>
            <a:r>
              <a:rPr lang="en-US" sz="1800" dirty="0"/>
              <a:t>→ </a:t>
            </a:r>
            <a:r>
              <a:rPr lang="en-US" sz="1800" dirty="0">
                <a:solidFill>
                  <a:schemeClr val="accent6"/>
                </a:solidFill>
              </a:rPr>
              <a:t>«</a:t>
            </a:r>
            <a:r>
              <a:rPr lang="ru-RU" sz="1800" dirty="0">
                <a:solidFill>
                  <a:schemeClr val="accent6"/>
                </a:solidFill>
              </a:rPr>
              <a:t>Всё ли тебе понятно?</a:t>
            </a:r>
            <a:r>
              <a:rPr lang="en-US" sz="1800" dirty="0">
                <a:solidFill>
                  <a:schemeClr val="accent6"/>
                </a:solidFill>
              </a:rPr>
              <a:t>»</a:t>
            </a:r>
            <a:endParaRPr lang="ru-RU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«Есть ли что-то важное, о чём я не спросил?» </a:t>
            </a:r>
            <a:r>
              <a:rPr lang="ru-RU" sz="2000" dirty="0"/>
              <a:t>— главная отмычка к улучшению сценария интервью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Вообще, любые ответы людей могут помочь расширить анкету и помочь включить в неё новые вопросы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«С кем посоветуете ещё поговорить?» 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Поможет сгенерировать новых лидов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ru-RU" sz="1800" dirty="0"/>
              <a:t>«Можешь меня представить?»</a:t>
            </a:r>
          </a:p>
        </p:txBody>
      </p:sp>
    </p:spTree>
    <p:extLst>
      <p:ext uri="{BB962C8B-B14F-4D97-AF65-F5344CB8AC3E}">
        <p14:creationId xmlns:p14="http://schemas.microsoft.com/office/powerpoint/2010/main" val="241204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179A-B49E-5448-9996-9B901E5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5020" cy="1567583"/>
          </a:xfrm>
        </p:spPr>
        <p:txBody>
          <a:bodyPr>
            <a:normAutofit/>
          </a:bodyPr>
          <a:lstStyle/>
          <a:p>
            <a:r>
              <a:rPr lang="en-US" dirty="0"/>
              <a:t>CustDev: </a:t>
            </a:r>
            <a:r>
              <a:rPr lang="ru-RU" dirty="0"/>
              <a:t>лайфаки и нюансы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A4D26-E2A0-9C46-9E1C-C713A31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1"/>
            <a:ext cx="5967845" cy="3994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«Искали ли вы решение этой проблемы?»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«У меня супер-боль!» —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«Сколько времени ты потратил, чтобы найти решение?»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человек не искал решение — вряд ли он воспользуется вашим продуктом.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035FF-CF90-2D4B-A94E-A21A0973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20" y="0"/>
            <a:ext cx="547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C72E-284D-0C44-AC44-B2EC9FF0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</p:spPr>
        <p:txBody>
          <a:bodyPr/>
          <a:lstStyle/>
          <a:p>
            <a:r>
              <a:rPr lang="en-US" dirty="0"/>
              <a:t>CusDev: </a:t>
            </a:r>
            <a:r>
              <a:rPr lang="ru-RU" dirty="0"/>
              <a:t>Где искать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022F0-5F70-894E-9C75-14635533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6"/>
            <a:ext cx="10515600" cy="50926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Знакомые, знакомые знакомых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написать у себя в соцсетях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Разослать по текущей базе пользователей (конверсия 1-2%)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Онлайн-группы /</a:t>
            </a:r>
            <a:r>
              <a:rPr lang="en-US" sz="2400" dirty="0"/>
              <a:t> </a:t>
            </a:r>
            <a:r>
              <a:rPr lang="ru-RU" sz="2400" dirty="0"/>
              <a:t>сообщества </a:t>
            </a:r>
            <a:r>
              <a:rPr lang="en-US" sz="2400" dirty="0"/>
              <a:t>/ </a:t>
            </a:r>
            <a:r>
              <a:rPr lang="ru-RU" sz="2400" dirty="0"/>
              <a:t>форумы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Идите туда, где обитают потенциальные пользователи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Пример: продукт для частных пилотов — идите на их тусовки и «слёты»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Ходите на тематические конференции /</a:t>
            </a:r>
            <a:r>
              <a:rPr lang="en-US" sz="2400" dirty="0"/>
              <a:t> </a:t>
            </a:r>
            <a:r>
              <a:rPr lang="ru-RU" sz="2400" dirty="0"/>
              <a:t>митапы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Недовольные пользователи всегда с удовольствием делятся своими негативными впечатлениями. Используйте это!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Включайте воображение: людей много и они потенциально готовы с вами общаться</a:t>
            </a:r>
          </a:p>
        </p:txBody>
      </p:sp>
    </p:spTree>
    <p:extLst>
      <p:ext uri="{BB962C8B-B14F-4D97-AF65-F5344CB8AC3E}">
        <p14:creationId xmlns:p14="http://schemas.microsoft.com/office/powerpoint/2010/main" val="3848613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C6DE-365B-E63A-EEFA-09040567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6C72532-4544-FAA9-CFF2-EFC8071F39E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05" y="1"/>
            <a:ext cx="9674521" cy="68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52872-DF39-2DB3-040B-7B13B60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/>
          <a:lstStyle/>
          <a:p>
            <a:r>
              <a:rPr lang="ru-RU" dirty="0"/>
              <a:t>Полезные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7FA733-DCC1-42F1-4231-41C26BE4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357275"/>
            <a:ext cx="3689195" cy="5305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A8514-4F85-1471-B89D-4DED6FC6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5" y="1357275"/>
            <a:ext cx="3521307" cy="5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44D1C3-F68E-E488-B9A9-7246B45C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4BB8C8-5610-5977-C419-90BC0D28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07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906BB7-A183-9733-F77C-271E87B7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833479"/>
          </a:xfrm>
        </p:spPr>
        <p:txBody>
          <a:bodyPr/>
          <a:lstStyle/>
          <a:p>
            <a:r>
              <a:rPr lang="ru-RU" dirty="0"/>
              <a:t>Продуктовые исследования </a:t>
            </a:r>
            <a:r>
              <a:rPr lang="en-US" dirty="0"/>
              <a:t>vs CustDev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F4A19D5-6AF9-621E-7901-CBD0A466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183"/>
            <a:ext cx="10515600" cy="5696464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1" dirty="0"/>
              <a:t>Продуктовые исследования</a:t>
            </a:r>
            <a:r>
              <a:rPr lang="ru-RU" sz="2000" dirty="0"/>
              <a:t> — более широкий термин, который может включать в себя множество различных видов исследований, направленных на понимание различных аспектов продукта. Это может включать в себя: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рынка для понимания рыночной ситуации, трендов и конкуренции.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Исследование пользователей для выяснения их поведения, предпочтений и мотиваций.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прототипов для сбора обратной связи о функциональности и дизайне продукта.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Анализ использования продукта для изучения того, как реальные пользователи взаимодействуют с продуктом после его запуска.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В то время как </a:t>
            </a:r>
            <a:r>
              <a:rPr lang="en" sz="2000" b="1" dirty="0"/>
              <a:t>Customer Development </a:t>
            </a:r>
            <a:r>
              <a:rPr lang="ru-RU" sz="2000" b="1" dirty="0"/>
              <a:t>сосредоточен на итеративном процессе тестирования и корректировки бизнес-гипотез с прямым взаимодействием с клиентами</a:t>
            </a:r>
            <a:r>
              <a:rPr lang="ru-RU" sz="2000" dirty="0"/>
              <a:t>, а</a:t>
            </a:r>
            <a:br>
              <a:rPr lang="ru-RU" sz="2000" dirty="0"/>
            </a:br>
            <a:r>
              <a:rPr lang="ru-RU" sz="2000" b="1" dirty="0"/>
              <a:t>продуктовые исследования</a:t>
            </a:r>
            <a:r>
              <a:rPr lang="ru-RU" sz="2000" dirty="0"/>
              <a:t> могут включать </a:t>
            </a:r>
            <a:r>
              <a:rPr lang="ru-RU" sz="2000" b="1" dirty="0"/>
              <a:t>более широкий спектр методов и подходов</a:t>
            </a:r>
            <a:r>
              <a:rPr lang="ru-RU" sz="2000" dirty="0"/>
              <a:t>, которые не всегда включают прямое взаимодействие с конечным пользователем.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dirty="0"/>
              <a:t>Обе эти практики являются важными для успешного развития продукта, так как они помогают предпринимателям и компаниям понять своих клиентов и создать продукты, которые будут востребованы на рынке. В идеале, </a:t>
            </a:r>
            <a:r>
              <a:rPr lang="en" sz="2000" b="1" dirty="0"/>
              <a:t>Customer Development </a:t>
            </a:r>
            <a:r>
              <a:rPr lang="ru-RU" sz="2000" b="1" dirty="0"/>
              <a:t>и продуктовые исследования должны дополнять друг друга</a:t>
            </a:r>
            <a:r>
              <a:rPr lang="ru-RU" sz="2000" dirty="0"/>
              <a:t> и использоваться вместе для обеспечения наилучших результатов.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29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4DD5-DFB3-8381-E9DD-B91D2B0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48"/>
            <a:ext cx="10515600" cy="894963"/>
          </a:xfrm>
        </p:spPr>
        <p:txBody>
          <a:bodyPr/>
          <a:lstStyle/>
          <a:p>
            <a:r>
              <a:rPr lang="ru-RU" dirty="0"/>
              <a:t>Почему продактом быть круто?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6749F-5CF1-5AA9-F500-AFE3FB6C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260088"/>
            <a:ext cx="5803047" cy="5069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rgbClr val="00B050"/>
                </a:solidFill>
                <a:highlight>
                  <a:srgbClr val="00FF00"/>
                </a:highlight>
              </a:rPr>
              <a:t>➕</a:t>
            </a:r>
            <a:endParaRPr lang="ru-RU" sz="2200" dirty="0">
              <a:solidFill>
                <a:srgbClr val="00B050"/>
              </a:solidFill>
              <a:highlight>
                <a:srgbClr val="00FF00"/>
              </a:highlight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Постоянный профессиональный рост / </a:t>
            </a:r>
            <a:r>
              <a:rPr lang="en-US" sz="2200" dirty="0"/>
              <a:t>challenge</a:t>
            </a:r>
            <a:endParaRPr lang="ru-RU" sz="2200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Не скучно, мало рутины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Востребованная и суперактуальная профессия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Постоянно появляются новые продукты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Самореализация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Твои действия влияют на рынок, твои продукты могут улучшить жизни людей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200" dirty="0"/>
              <a:t>Активное комьюнити продактов в России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B6E99-24FF-67D6-1E7C-46ECBE19F9CD}"/>
              </a:ext>
            </a:extLst>
          </p:cNvPr>
          <p:cNvSpPr txBox="1"/>
          <p:nvPr/>
        </p:nvSpPr>
        <p:spPr>
          <a:xfrm>
            <a:off x="6572250" y="1260088"/>
            <a:ext cx="4828596" cy="506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highlight>
                  <a:srgbClr val="FF0000"/>
                </a:highlight>
              </a:rPr>
              <a:t>➖</a:t>
            </a:r>
            <a:endParaRPr lang="en-US" sz="2200" dirty="0">
              <a:solidFill>
                <a:srgbClr val="00B050"/>
              </a:solidFill>
              <a:highlight>
                <a:srgbClr val="FF0000"/>
              </a:highlight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Высокий уровень ответственности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Риск эмоционального выгорания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Много коммуникации</a:t>
            </a:r>
          </a:p>
          <a:p>
            <a:pPr marL="8001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 руководством, командой, пользователями и т.п.</a:t>
            </a:r>
            <a:endParaRPr lang="ru-RU" sz="2200" dirty="0"/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Высокие требования к проф. навыкам</a:t>
            </a:r>
          </a:p>
        </p:txBody>
      </p:sp>
    </p:spTree>
    <p:extLst>
      <p:ext uri="{BB962C8B-B14F-4D97-AF65-F5344CB8AC3E}">
        <p14:creationId xmlns:p14="http://schemas.microsoft.com/office/powerpoint/2010/main" val="7733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F1DED-B516-E24D-88FA-B861D9CF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2"/>
            <a:ext cx="10515600" cy="787814"/>
          </a:xfrm>
        </p:spPr>
        <p:txBody>
          <a:bodyPr/>
          <a:lstStyle/>
          <a:p>
            <a:r>
              <a:rPr lang="ru-RU" dirty="0"/>
              <a:t>Продуктовые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CF47D-6525-4846-9085-FD4E5B1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6579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«9 из 10 гипотез не работает. Их нужно быстро верифицировать. Для этого нужны качественные исследования. Исследования — это про то, чтобы быстрее и качественнее делать свою работу. От этого все кайфуют».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Дмитрий Сергеев</a:t>
            </a:r>
            <a:r>
              <a:rPr lang="ru-RU" sz="1600" dirty="0"/>
              <a:t>,</a:t>
            </a:r>
            <a:r>
              <a:rPr lang="ru-RU" sz="1600" b="1" dirty="0"/>
              <a:t> </a:t>
            </a:r>
            <a:r>
              <a:rPr lang="en" sz="1600" dirty="0"/>
              <a:t>CEO &amp; founder Carrot quest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600" i="1" dirty="0"/>
              <a:t>«Исследования помогают мне развиваться как дизайнеру. Они помогают опрокидывать собственные решения, относиться к ним более отстраненно. Больше итерировать. Исследования развивают скорость и эмпатию».</a:t>
            </a:r>
            <a:endParaRPr lang="ru-RU" sz="2600" b="1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b="1" dirty="0"/>
              <a:t>	</a:t>
            </a:r>
            <a:r>
              <a:rPr lang="ru-RU" sz="1600" b="1" dirty="0"/>
              <a:t>Катя </a:t>
            </a:r>
            <a:r>
              <a:rPr lang="ru-RU" sz="1600" b="1" dirty="0" err="1"/>
              <a:t>Сюма</a:t>
            </a:r>
            <a:r>
              <a:rPr lang="en-US" sz="1600" b="1" dirty="0"/>
              <a:t>, </a:t>
            </a:r>
            <a:r>
              <a:rPr lang="ru-RU" sz="1600" dirty="0"/>
              <a:t>Продуктовый дизайнер </a:t>
            </a:r>
            <a:r>
              <a:rPr lang="en" sz="1600" dirty="0"/>
              <a:t>Miro</a:t>
            </a:r>
            <a:endParaRPr lang="e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У</a:t>
            </a:r>
            <a:r>
              <a:rPr lang="ru-RU" sz="2000" dirty="0"/>
              <a:t> продуктовых исследований должен быть </a:t>
            </a:r>
            <a:r>
              <a:rPr lang="ru-RU" sz="2000" b="1" dirty="0"/>
              <a:t>максимально короткий цикл</a:t>
            </a:r>
            <a:r>
              <a:rPr lang="ru-RU" sz="2000" dirty="0"/>
              <a:t>, потому что чем раньше произойдет </a:t>
            </a:r>
            <a:r>
              <a:rPr lang="ru-RU" sz="2000" b="1" dirty="0"/>
              <a:t>столкновение</a:t>
            </a:r>
            <a:r>
              <a:rPr lang="ru-RU" sz="2000" dirty="0"/>
              <a:t> какой-то </a:t>
            </a:r>
            <a:r>
              <a:rPr lang="ru-RU" sz="2000" b="1" dirty="0"/>
              <a:t>идеи с реальностью</a:t>
            </a:r>
            <a:r>
              <a:rPr lang="ru-RU" sz="2000" dirty="0"/>
              <a:t>, а команда получит </a:t>
            </a:r>
            <a:r>
              <a:rPr lang="ru-RU" sz="2000" b="1" dirty="0"/>
              <a:t>обратную связь</a:t>
            </a:r>
            <a:r>
              <a:rPr lang="ru-RU" sz="2000" dirty="0"/>
              <a:t>, тем </a:t>
            </a:r>
            <a:r>
              <a:rPr lang="ru-RU" sz="2000" b="1" dirty="0"/>
              <a:t>меньше потерь</a:t>
            </a:r>
            <a:r>
              <a:rPr lang="ru-RU" sz="2000" dirty="0"/>
              <a:t> (временных, денежных и прочих) понесет компания.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30222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DFC6-363B-F549-85E9-E73C3B0B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18" y="415181"/>
            <a:ext cx="6081491" cy="936541"/>
          </a:xfrm>
        </p:spPr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3DFD-98D5-EF4B-8459-0C31FE292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18" y="1524000"/>
            <a:ext cx="10764328" cy="50582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Качественные</a:t>
            </a:r>
            <a:r>
              <a:rPr lang="ru-RU" dirty="0"/>
              <a:t> — собирают и анализируют нечисловые данные, такие как ответы пользователя в ходе интервью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Получаем новые инсайты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Иногда </a:t>
            </a:r>
            <a:r>
              <a:rPr lang="en-US" dirty="0"/>
              <a:t>Customer Development </a:t>
            </a:r>
            <a:r>
              <a:rPr lang="ru-RU" dirty="0"/>
              <a:t>относят к качественным исследованиям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Количественные</a:t>
            </a:r>
            <a:r>
              <a:rPr lang="ru-RU" dirty="0"/>
              <a:t> — например, </a:t>
            </a:r>
            <a:r>
              <a:rPr lang="en" dirty="0"/>
              <a:t>A/B-</a:t>
            </a:r>
            <a:r>
              <a:rPr lang="ru-RU" dirty="0"/>
              <a:t>тесты, основаны на идее о том, что поведение людей и отношение их к чему-либо можно выразить с помощью числовых величин. Цель: собрать статистику, посчитать важные метрики</a:t>
            </a:r>
          </a:p>
          <a:p>
            <a:pPr>
              <a:lnSpc>
                <a:spcPct val="100000"/>
              </a:lnSpc>
            </a:pPr>
            <a:r>
              <a:rPr lang="ru-RU" b="1" dirty="0"/>
              <a:t>Смешанные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объединяют в себе качественные и количественные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8386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B78A-DC59-514A-9D66-0EC73DC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939383-31D0-8249-9F31-77BE0CFF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/>
              <a:t>Отношенческие</a:t>
            </a:r>
            <a:r>
              <a:rPr lang="ru-RU" dirty="0"/>
              <a:t> — что для пользователя важно и чего он хочет?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Поведенческие</a:t>
            </a:r>
            <a:r>
              <a:rPr lang="ru-RU" dirty="0"/>
              <a:t> — пронаблюдать за тем, как пользователь поступает на практике.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При выборе метода исследований важно учитывать их стоимость, сложность сбора и анализа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3BCDC-068C-2141-AAE7-EE17156CB5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097" y="4229100"/>
            <a:ext cx="4584834" cy="24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4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5E590-2157-5241-9A24-723EF81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ru-RU" dirty="0"/>
              <a:t>Виды исследований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ADB8-FA25-FF46-B652-FBADAD6F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513"/>
            <a:ext cx="10515600" cy="4573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b="1" dirty="0"/>
              <a:t>По характеру окружающей обстановки выделяют: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полевое наблюдение </a:t>
            </a:r>
            <a:r>
              <a:rPr lang="ru-RU" dirty="0"/>
              <a:t>проводят в естественных условиях, в реальной жизненной ситуации;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лабораторное наблюдение </a:t>
            </a:r>
            <a:r>
              <a:rPr lang="ru-RU" dirty="0"/>
              <a:t>проводят в искусственно созданных условиях, это позволяет сохранить стабильность обстановки, в условиях которой происходит исследование;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лабораторно-полевое наблюдение </a:t>
            </a:r>
            <a:r>
              <a:rPr lang="ru-RU" dirty="0"/>
              <a:t>проводят в естественных условиях, но с отдельными ограничениями, снимающего недостатки как лабораторного, так и полевого наблюдения.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0459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Интервью</a:t>
            </a:r>
          </a:p>
          <a:p>
            <a:r>
              <a:rPr lang="ru-RU" dirty="0"/>
              <a:t>Юзабилити-тесты</a:t>
            </a:r>
          </a:p>
          <a:p>
            <a:r>
              <a:rPr lang="ru-RU" dirty="0"/>
              <a:t>Фокус-группы</a:t>
            </a:r>
            <a:endParaRPr lang="en-US" dirty="0"/>
          </a:p>
          <a:p>
            <a:r>
              <a:rPr lang="ru-RU" dirty="0"/>
              <a:t>Этнографические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4887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2234F-D1E9-444C-9896-85CD729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761308"/>
          </a:xfrm>
        </p:spPr>
        <p:txBody>
          <a:bodyPr/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4102E-32FA-3F49-ADFB-05D1DFE6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365"/>
            <a:ext cx="10515600" cy="53511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rgbClr val="2C4D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отношенческое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Один из наиболее универсальных способов исследований.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Используют, чтобы: </a:t>
            </a:r>
            <a:r>
              <a:rPr lang="ru-RU" sz="2600" b="1" dirty="0"/>
              <a:t>выявить «боли» и потребности людей</a:t>
            </a:r>
            <a:r>
              <a:rPr lang="ru-RU" sz="2600" dirty="0"/>
              <a:t> и готовность их применять те или иные решения.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Можно проводить на всех этапах работы над продуктом — от формирования и проверки гипотезы до поддержания работающего сервиса и внедрения новых функций.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Преимущество: позволяет </a:t>
            </a:r>
            <a:r>
              <a:rPr lang="ru-RU" sz="2600" b="1" dirty="0"/>
              <a:t>углублённо изучить мотивацию пользователей</a:t>
            </a:r>
            <a:r>
              <a:rPr lang="ru-RU" sz="2600" dirty="0"/>
              <a:t>, </a:t>
            </a:r>
            <a:r>
              <a:rPr lang="ru-RU" sz="2600" b="1" dirty="0"/>
              <a:t>лучше понять целевую аудиторию</a:t>
            </a:r>
            <a:r>
              <a:rPr lang="ru-RU" sz="2600" dirty="0"/>
              <a:t> и </a:t>
            </a:r>
            <a:r>
              <a:rPr lang="ru-RU" sz="2600" b="1" dirty="0"/>
              <a:t>получить</a:t>
            </a:r>
            <a:r>
              <a:rPr lang="ru-RU" sz="2600" dirty="0"/>
              <a:t> от неё </a:t>
            </a:r>
            <a:r>
              <a:rPr lang="ru-RU" sz="2600" b="1" dirty="0"/>
              <a:t>неожиданные инсайты</a:t>
            </a:r>
            <a:r>
              <a:rPr lang="ru-RU" sz="2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Необычная форма бутылки с вином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Держатель для телефона на электро-самокате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6E87C-1A9E-58E0-2C1F-71626394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39" y="5254156"/>
            <a:ext cx="3114261" cy="16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0E15-4429-6D47-BC4A-A7F256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10"/>
          </a:xfrm>
        </p:spPr>
        <p:txBody>
          <a:bodyPr/>
          <a:lstStyle/>
          <a:p>
            <a:r>
              <a:rPr lang="ru-RU" dirty="0"/>
              <a:t>Глубинное интервью: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B79E0-FE15-344C-A6DC-21F404DC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2"/>
            <a:ext cx="10515600" cy="58905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Сильное желание подтвердить идею влияет на то: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 формулируем вопросы,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Каким образом мы слышим ответы.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200" dirty="0"/>
              <a:t>Увлеченный идеей интервьюер слышит только те факты, которые подкрепляют гипотезу, и пропускает неподходящие. Этот эффект называется </a:t>
            </a:r>
            <a:r>
              <a:rPr lang="ru-RU" sz="2200" dirty="0">
                <a:hlinkClick r:id="rId2"/>
              </a:rPr>
              <a:t>«избирательным восприятием»</a:t>
            </a:r>
            <a:r>
              <a:rPr lang="ru-RU" sz="22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Отправляйте на интервью того члена команды, который </a:t>
            </a:r>
            <a:r>
              <a:rPr lang="ru-RU" sz="2200" b="1" dirty="0"/>
              <a:t>настроен к идее нейтрально</a:t>
            </a:r>
            <a:r>
              <a:rPr lang="ru-RU" sz="2200" dirty="0"/>
              <a:t> (скептически настроенных лучше не привлекать — получим обратный эффект).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Привлекайте к проведению интервью </a:t>
            </a:r>
            <a:r>
              <a:rPr lang="ru-RU" sz="2200" b="1" dirty="0"/>
              <a:t>разных членов команды</a:t>
            </a:r>
            <a:r>
              <a:rPr lang="ru-RU" sz="2200" dirty="0"/>
              <a:t>: пусть каждый проведет несколько встреч, а затем вы обменяетесь результатами.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Готовьте </a:t>
            </a:r>
            <a:r>
              <a:rPr lang="ru-RU" sz="2200" b="1" dirty="0"/>
              <a:t>подробный гайд</a:t>
            </a:r>
            <a:r>
              <a:rPr lang="ru-RU" sz="2200" dirty="0"/>
              <a:t> — список тем и вопросов, которые нужно обсудить на интервью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b="1" dirty="0"/>
              <a:t>Проводите интервью в паре</a:t>
            </a:r>
            <a:r>
              <a:rPr lang="ru-RU" sz="2200" dirty="0"/>
              <a:t> или привлекайте коллег к </a:t>
            </a:r>
            <a:r>
              <a:rPr lang="ru-RU" sz="2200" b="1" dirty="0"/>
              <a:t>прослушиванию записей интервью</a:t>
            </a:r>
            <a:r>
              <a:rPr lang="ru-RU" sz="2200" dirty="0"/>
              <a:t>. Наблюдатель может заметить в ответах респондента то, на что вы не обратили внимания. </a:t>
            </a:r>
          </a:p>
        </p:txBody>
      </p:sp>
    </p:spTree>
    <p:extLst>
      <p:ext uri="{BB962C8B-B14F-4D97-AF65-F5344CB8AC3E}">
        <p14:creationId xmlns:p14="http://schemas.microsoft.com/office/powerpoint/2010/main" val="3340158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4D3B-FDD1-9E45-9A4D-B8F2E0D7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872355" cy="103764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Интервью: Какую выборку считать достаточной?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A4F-2C76-874C-BA40-4D961B7F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774"/>
            <a:ext cx="10515600" cy="534258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Всегда по-разному.</a:t>
            </a:r>
            <a:br>
              <a:rPr lang="ru-RU" sz="2400" dirty="0"/>
            </a:br>
            <a:r>
              <a:rPr lang="ru-RU" sz="2400" dirty="0"/>
              <a:t>Для качественных исследований действует </a:t>
            </a:r>
            <a:r>
              <a:rPr lang="ru-RU" sz="2400" b="1" dirty="0">
                <a:hlinkClick r:id="rId2"/>
              </a:rPr>
              <a:t>концепция насыщения</a:t>
            </a:r>
            <a:r>
              <a:rPr lang="ru-RU" sz="2400" dirty="0"/>
              <a:t>: выборка должна быть </a:t>
            </a:r>
            <a:r>
              <a:rPr lang="ru-RU" sz="2400" b="1" dirty="0"/>
              <a:t>достаточной, чтобы обнаружить все или почти все конфигурации смысла и опыта</a:t>
            </a:r>
            <a:r>
              <a:rPr lang="ru-RU" sz="2400" dirty="0"/>
              <a:t>, важные для исследования, но в то же время не быть слишком большой (тогда она становится контрпродуктивной). Принцип такой: </a:t>
            </a:r>
            <a:r>
              <a:rPr lang="ru-RU" sz="2400" b="1" dirty="0"/>
              <a:t>если информация начинает повторяться, значит, пора остановиться.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Перестали появляться новые кластеры.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Качественные исследования нацелены на реконструкцию смысла, а не на статистические обобщения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Важен не размер кластеров, а само их наличие</a:t>
            </a:r>
            <a:br>
              <a:rPr lang="ru-RU" dirty="0"/>
            </a:b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59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32FA-49A3-EC4A-9FC3-53F7422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018"/>
            <a:ext cx="11115261" cy="793888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Юзабилити-тесты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C098-DB47-054C-A5CB-5148C319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4"/>
            <a:ext cx="10515600" cy="56640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Тип: поведенческое исследование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Наблюдают</a:t>
            </a:r>
            <a:r>
              <a:rPr lang="ru-RU" sz="2000" dirty="0"/>
              <a:t> за тем, как пользователь </a:t>
            </a:r>
            <a:r>
              <a:rPr lang="ru-RU" sz="2000" b="1" dirty="0"/>
              <a:t>использует сервис</a:t>
            </a:r>
            <a:r>
              <a:rPr lang="ru-RU" sz="2000" dirty="0"/>
              <a:t>, какие функции для него наиболее значимы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Наблюдаем из соседней комнаты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Специальный софт: транслируем экран пользователя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Человеку даётся </a:t>
            </a:r>
            <a:r>
              <a:rPr lang="ru-RU" sz="2000" b="1" dirty="0"/>
              <a:t>задание</a:t>
            </a:r>
            <a:r>
              <a:rPr lang="ru-RU" sz="2000" dirty="0"/>
              <a:t>, которое он должен выполнить</a:t>
            </a:r>
            <a:r>
              <a:rPr lang="en-US" sz="2000" dirty="0"/>
              <a:t>:</a:t>
            </a:r>
            <a:endParaRPr lang="ru-RU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Создать объявление на </a:t>
            </a:r>
            <a:r>
              <a:rPr lang="en-US" sz="1800" dirty="0"/>
              <a:t>Avito</a:t>
            </a:r>
            <a:r>
              <a:rPr lang="ru-RU" sz="18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Построить маршрут в Яндекс.Навигаторе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Пример: заказать хостинг в </a:t>
            </a:r>
            <a:r>
              <a:rPr lang="en-US" sz="1800" dirty="0"/>
              <a:t>REG.RU</a:t>
            </a:r>
            <a:r>
              <a:rPr lang="ru-RU" sz="1800" dirty="0"/>
              <a:t> — пример из жизни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Виды юзабилити-тестов: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модерируемые — когда вы присутствуете на исследовании, общаетесь с респондентом и наблюдаете за ним,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немодерируемые— для чистоты эксперимента, не подсказываем и не проявляем эмоций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Можно тестировать как свои продукты, так и продукты конкурентов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чтобы понять, какие плюсы и минусы есть у нынешних решений.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Преимущество: Их легко проводить дистанционно, например, используя </a:t>
            </a:r>
            <a:r>
              <a:rPr lang="en" sz="2000" dirty="0"/>
              <a:t>TeamViewer </a:t>
            </a:r>
            <a:r>
              <a:rPr lang="ru-RU" sz="2000" dirty="0"/>
              <a:t>и наблюдая за тем, что делает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3427572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8BDD-70BE-1A45-AEC7-E0EFB7E4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35" y="0"/>
            <a:ext cx="10515600" cy="946128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E1592-AAE1-0049-BB68-CAC2FE60B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356" y="1690688"/>
            <a:ext cx="6018235" cy="504507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3BDB-0064-9C49-A984-031BDFCB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764"/>
            <a:ext cx="6018235" cy="6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2A9D-7A17-97E7-31A6-805AB58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038171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620D5-1720-8BC5-B61A-2191D32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запомните:</a:t>
            </a:r>
          </a:p>
          <a:p>
            <a:pPr marL="0" indent="0">
              <a:buNone/>
            </a:pPr>
            <a:r>
              <a:rPr lang="ru-RU" sz="3600" dirty="0"/>
              <a:t>Вы — крайний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400" dirty="0"/>
              <a:t>Ответственны за общий результат</a:t>
            </a:r>
          </a:p>
          <a:p>
            <a:r>
              <a:rPr lang="ru-RU" sz="2400" dirty="0"/>
              <a:t>За продуктовые метрики</a:t>
            </a:r>
          </a:p>
          <a:p>
            <a:r>
              <a:rPr lang="ru-RU" sz="2400" dirty="0"/>
              <a:t>За прибыль</a:t>
            </a:r>
          </a:p>
          <a:p>
            <a:r>
              <a:rPr lang="ru-RU" sz="2400" dirty="0"/>
              <a:t>За мотивацию подчинённых команды</a:t>
            </a:r>
          </a:p>
          <a:p>
            <a:pPr>
              <a:buFontTx/>
              <a:buChar char="-"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1162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1000-D373-3F49-AB2E-FE9353A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788266"/>
          </a:xfrm>
        </p:spPr>
        <p:txBody>
          <a:bodyPr/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7349AF-F5B4-5D4A-9519-CF1B0573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3273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Юзабилити-тестирования проводят не только </a:t>
            </a:r>
            <a:r>
              <a:rPr lang="ru-RU" sz="2400" b="1" dirty="0"/>
              <a:t>на прототипах</a:t>
            </a:r>
            <a:r>
              <a:rPr lang="ru-RU" sz="2400" dirty="0"/>
              <a:t>, но и с </a:t>
            </a:r>
            <a:r>
              <a:rPr lang="ru-RU" sz="2400" b="1" dirty="0"/>
              <a:t>работающими сервисами</a:t>
            </a:r>
            <a:r>
              <a:rPr lang="ru-RU" sz="2400" dirty="0"/>
              <a:t>. Ситуации, когда это полезно: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Если менеджер продуктов присоединился к команде уже работающего продукта. Тестирование </a:t>
            </a:r>
            <a:r>
              <a:rPr lang="ru-RU" sz="2400" b="1" dirty="0"/>
              <a:t>поможет выявить ключевые трудности пользователей и сгенерировать гипотезы о точках роста </a:t>
            </a:r>
            <a:r>
              <a:rPr lang="ru-RU" sz="2400" dirty="0"/>
              <a:t>и возможных доработках.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Особенно полезно, если менеджер продуктов выступит </a:t>
            </a:r>
            <a:r>
              <a:rPr lang="ru-RU" sz="2000" b="1" dirty="0"/>
              <a:t>модератором</a:t>
            </a:r>
            <a:r>
              <a:rPr lang="ru-RU" sz="2000" dirty="0"/>
              <a:t> (или как минимум </a:t>
            </a:r>
            <a:r>
              <a:rPr lang="ru-RU" sz="2000" b="1" dirty="0"/>
              <a:t>наблюдателем</a:t>
            </a:r>
            <a:r>
              <a:rPr lang="ru-RU" sz="2000" dirty="0"/>
              <a:t>) такого тестирования, чтобы своими глазами увидеть взаимодействие пользователей с продуктом. 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 развивается в конкурентной среде, у него много аналогов. В этом случае </a:t>
            </a:r>
            <a:r>
              <a:rPr lang="ru-RU" sz="2400" b="1" dirty="0"/>
              <a:t>важно тестировать </a:t>
            </a:r>
            <a:r>
              <a:rPr lang="ru-RU" sz="2400" dirty="0"/>
              <a:t>не только собственный продукт, но и </a:t>
            </a:r>
            <a:r>
              <a:rPr lang="ru-RU" sz="2400" b="1" dirty="0"/>
              <a:t>продукты конкурентов</a:t>
            </a:r>
            <a:r>
              <a:rPr lang="ru-RU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Так мы сможем увидеть их </a:t>
            </a:r>
            <a:r>
              <a:rPr lang="ru-RU" sz="2000" b="1" dirty="0"/>
              <a:t>сильные и слабые стороны</a:t>
            </a:r>
            <a:r>
              <a:rPr lang="ru-RU" sz="2000" dirty="0"/>
              <a:t>, выбрать для своего продукта самые </a:t>
            </a:r>
            <a:r>
              <a:rPr lang="ru-RU" sz="2000" b="1" dirty="0"/>
              <a:t>удачные решения</a:t>
            </a:r>
            <a:r>
              <a:rPr lang="ru-RU" sz="2000" dirty="0"/>
              <a:t> или </a:t>
            </a:r>
            <a:r>
              <a:rPr lang="ru-RU" sz="2000" b="1" dirty="0"/>
              <a:t>отбросить</a:t>
            </a:r>
            <a:r>
              <a:rPr lang="ru-RU" sz="2000" dirty="0"/>
              <a:t> заведомо </a:t>
            </a:r>
            <a:r>
              <a:rPr lang="ru-RU" sz="2000" b="1" dirty="0"/>
              <a:t>неудобные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4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0BE6-DD7A-6547-8E3A-12F9C533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055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2494-D097-2A4A-A037-B6C3AF76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033670"/>
            <a:ext cx="11229410" cy="5824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Во время тестирования детальных прототипов исследователи проверяют</a:t>
            </a:r>
            <a:r>
              <a:rPr lang="en-US" sz="2000" dirty="0"/>
              <a:t>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насколько </a:t>
            </a:r>
            <a:r>
              <a:rPr lang="ru-RU" sz="2000" b="1" dirty="0"/>
              <a:t>естественно</a:t>
            </a:r>
            <a:r>
              <a:rPr lang="ru-RU" sz="2000" dirty="0"/>
              <a:t> для пользователей </a:t>
            </a:r>
            <a:r>
              <a:rPr lang="ru-RU" sz="2000" b="1" dirty="0"/>
              <a:t>выполняются</a:t>
            </a:r>
            <a:r>
              <a:rPr lang="ru-RU" sz="2000" dirty="0"/>
              <a:t> отдельные </a:t>
            </a:r>
            <a:r>
              <a:rPr lang="ru-RU" sz="2000" b="1" dirty="0"/>
              <a:t>сценарии</a:t>
            </a:r>
            <a:r>
              <a:rPr lang="ru-RU" sz="2000" dirty="0"/>
              <a:t> в продукте,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как пользователи читают и воспринимают интерфейсные </a:t>
            </a:r>
            <a:r>
              <a:rPr lang="ru-RU" sz="2000" b="1" dirty="0"/>
              <a:t>тексты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можно даже оценить удобство конкретного </a:t>
            </a:r>
            <a:r>
              <a:rPr lang="ru-RU" sz="2000" b="1" dirty="0"/>
              <a:t>интерфейсного элемента</a:t>
            </a:r>
            <a:r>
              <a:rPr lang="ru-RU" sz="2000" dirty="0"/>
              <a:t>, узнать, находят ли его пользователи,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легко ли справляются с действиями, соответствуют ли ответы системы ожиданиям пользователей и т.п.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ru-RU" sz="2000" dirty="0"/>
              <a:t>Факты про </a:t>
            </a:r>
            <a:r>
              <a:rPr lang="en-US" sz="2000" dirty="0"/>
              <a:t>UX-</a:t>
            </a:r>
            <a:r>
              <a:rPr lang="ru-RU" sz="2000" dirty="0"/>
              <a:t>исследования: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Чем более мелкий и интерактивный сценарий мы хотим протестировать, тем более детальный нужен прототип.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Вариант </a:t>
            </a:r>
            <a:r>
              <a:rPr lang="en-US" sz="2000" dirty="0"/>
              <a:t>usability-</a:t>
            </a:r>
            <a:r>
              <a:rPr lang="ru-RU" sz="2000" dirty="0"/>
              <a:t>исследования: «коридорное тестирование», но там мы можем попасть не в ЦА.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en-US" sz="2000" dirty="0"/>
              <a:t>UX-</a:t>
            </a:r>
            <a:r>
              <a:rPr lang="ru-RU" sz="2000" dirty="0"/>
              <a:t>исследования: модерируемые </a:t>
            </a:r>
            <a:r>
              <a:rPr lang="en-US" sz="2000" dirty="0"/>
              <a:t>/ </a:t>
            </a:r>
            <a:r>
              <a:rPr lang="ru-RU" sz="2000" dirty="0"/>
              <a:t>немодерируемые (автоматизированные).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ü"/>
            </a:pPr>
            <a:r>
              <a:rPr lang="ru-RU" sz="2000" dirty="0"/>
              <a:t>Сервисы для создания прототипов: </a:t>
            </a:r>
            <a:r>
              <a:rPr lang="en" sz="2000" dirty="0"/>
              <a:t>Figma, Invision, Balsamiq, Marvell (</a:t>
            </a:r>
            <a:r>
              <a:rPr lang="ru-RU" sz="2000" dirty="0"/>
              <a:t>для мобильных устройств) или проектирование «в коде».</a:t>
            </a:r>
            <a:br>
              <a:rPr lang="ru-RU" sz="2000" dirty="0"/>
            </a:br>
            <a:r>
              <a:rPr lang="ru-RU" sz="2000" dirty="0"/>
              <a:t>Протестировать интерактивный прототип можно без модератора, с помощью специальных сервисов — </a:t>
            </a:r>
            <a:r>
              <a:rPr lang="en" sz="2000" dirty="0"/>
              <a:t>UXcrowd, Maze, Loop11, </a:t>
            </a:r>
            <a:r>
              <a:rPr lang="ru-RU" sz="2000" dirty="0"/>
              <a:t>Фабуза и др. </a:t>
            </a:r>
          </a:p>
        </p:txBody>
      </p:sp>
    </p:spTree>
    <p:extLst>
      <p:ext uri="{BB962C8B-B14F-4D97-AF65-F5344CB8AC3E}">
        <p14:creationId xmlns:p14="http://schemas.microsoft.com/office/powerpoint/2010/main" val="64217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5415F-7752-414C-8440-36B43514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98779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Модерируемые </a:t>
            </a:r>
            <a:r>
              <a:rPr lang="en-US" dirty="0"/>
              <a:t>usability-</a:t>
            </a:r>
            <a:r>
              <a:rPr lang="ru-RU" dirty="0"/>
              <a:t>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8CDAF-74B9-634D-9AAF-D7E2769FE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954158"/>
            <a:ext cx="11290851" cy="57580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Тестирование концепции обычно проводится с модератором — «модерируемым </a:t>
            </a:r>
            <a:r>
              <a:rPr lang="en-US" sz="2000" dirty="0"/>
              <a:t>UX</a:t>
            </a:r>
            <a:r>
              <a:rPr lang="ru-RU" sz="2000" dirty="0"/>
              <a:t>-тестированием».</a:t>
            </a:r>
            <a:br>
              <a:rPr lang="ru-RU" sz="2000" dirty="0"/>
            </a:br>
            <a:r>
              <a:rPr lang="ru-RU" sz="2000" dirty="0"/>
              <a:t>Модератор </a:t>
            </a:r>
            <a:r>
              <a:rPr lang="ru-RU" sz="2000" b="1" dirty="0"/>
              <a:t>помогает создать во время сессии тестирования опыт, приближенный к реальному</a:t>
            </a:r>
            <a:r>
              <a:rPr lang="ru-RU" sz="2000" dirty="0"/>
              <a:t>, несмотря на низкую детализированность и неповоротливость прототипа: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меняет экраны,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может дорисовать недостающие элементы на бумажном прототипе,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помогает респонденту, если тот попал в ситуацию, которая оказалась не прорисованной и т.п.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А также: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наблюдает</a:t>
            </a:r>
            <a:r>
              <a:rPr lang="ru-RU" sz="2000" dirty="0"/>
              <a:t> за действиями респондента,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нужных местах задает </a:t>
            </a:r>
            <a:r>
              <a:rPr lang="ru-RU" sz="2000" b="1" dirty="0"/>
              <a:t>уточняющие вопросы</a:t>
            </a:r>
            <a:r>
              <a:rPr lang="ru-RU" sz="20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конце обычно проводит небольшое </a:t>
            </a:r>
            <a:r>
              <a:rPr lang="ru-RU" sz="2000" b="1" dirty="0"/>
              <a:t>обсуждение</a:t>
            </a:r>
            <a:r>
              <a:rPr lang="ru-RU" sz="2000" dirty="0"/>
              <a:t> полученного </a:t>
            </a:r>
            <a:r>
              <a:rPr lang="ru-RU" sz="2000" b="1" dirty="0"/>
              <a:t>опыта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Присутствие модератора </a:t>
            </a:r>
            <a:r>
              <a:rPr lang="ru-RU" sz="2000" b="1" dirty="0"/>
              <a:t>влияет на поведение респондентов</a:t>
            </a:r>
            <a:r>
              <a:rPr lang="ru-RU" sz="2000" dirty="0"/>
              <a:t>, но тестирование самых первых, низко-детализированных прототипов было бы невозможным без его участия.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Концепции и первые </a:t>
            </a:r>
            <a:r>
              <a:rPr lang="ru-RU" sz="2000" b="1" dirty="0"/>
              <a:t>грубые прототипы тестируют с модератором</a:t>
            </a:r>
            <a:r>
              <a:rPr lang="ru-RU" sz="2000" dirty="0"/>
              <a:t>, чтобы выявить «логические ошибки» в продукте как можно раньше.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 </a:t>
            </a:r>
            <a:r>
              <a:rPr lang="ru-RU" sz="2000" b="1" dirty="0"/>
              <a:t>тестирование детальных прототипов </a:t>
            </a:r>
            <a:r>
              <a:rPr lang="ru-RU" sz="2000" dirty="0"/>
              <a:t>помогает наблюдать более глубокое взаимодействие и оценивать собственно </a:t>
            </a:r>
            <a:r>
              <a:rPr lang="ru-RU" sz="2000" b="1" dirty="0"/>
              <a:t>«юзабилити» продукта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004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982F3-A6BE-A646-B464-A927F6C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u</a:t>
            </a:r>
            <a:r>
              <a:rPr lang="en-US" dirty="0"/>
              <a:t>sability-</a:t>
            </a:r>
            <a:r>
              <a:rPr lang="ru-RU" dirty="0"/>
              <a:t>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3C54-91DF-5B41-93CE-7AB2617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Удаленные юзабилити тестирования можно провести на следующих сервисах:</a:t>
            </a:r>
            <a:br>
              <a:rPr lang="ru-RU" dirty="0"/>
            </a:br>
            <a:br>
              <a:rPr lang="ru-RU" dirty="0"/>
            </a:br>
            <a:r>
              <a:rPr lang="en" u="sng" dirty="0">
                <a:hlinkClick r:id="rId2"/>
              </a:rPr>
              <a:t>https://fabuza.ru/</a:t>
            </a:r>
            <a:br>
              <a:rPr lang="en" dirty="0"/>
            </a:br>
            <a:r>
              <a:rPr lang="en" u="sng" dirty="0">
                <a:hlinkClick r:id="rId3"/>
              </a:rPr>
              <a:t>https://www.optimalworkshop.com/</a:t>
            </a:r>
            <a:br>
              <a:rPr lang="en" dirty="0"/>
            </a:br>
            <a:r>
              <a:rPr lang="en" u="sng" dirty="0">
                <a:hlinkClick r:id="rId4"/>
              </a:rPr>
              <a:t>https://usabilityhub.com/</a:t>
            </a:r>
            <a:br>
              <a:rPr lang="en" dirty="0"/>
            </a:br>
            <a:r>
              <a:rPr lang="en" u="sng" dirty="0">
                <a:hlinkClick r:id="rId5"/>
              </a:rPr>
              <a:t>https://www.usertesting.com/</a:t>
            </a:r>
            <a:br>
              <a:rPr lang="en" dirty="0"/>
            </a:br>
            <a:r>
              <a:rPr lang="en" u="sng" dirty="0">
                <a:hlinkClick r:id="rId6"/>
              </a:rPr>
              <a:t>https://usabilitylab.ru/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183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35362-D054-4F47-9815-7D72370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1" y="232886"/>
            <a:ext cx="10515600" cy="877888"/>
          </a:xfrm>
        </p:spPr>
        <p:txBody>
          <a:bodyPr>
            <a:normAutofit fontScale="90000"/>
          </a:bodyPr>
          <a:lstStyle/>
          <a:p>
            <a:r>
              <a:rPr lang="ru-RU" dirty="0"/>
              <a:t>Качественные исследования: </a:t>
            </a:r>
            <a:r>
              <a:rPr lang="ru-RU" b="1" dirty="0"/>
              <a:t>Фокус-группы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585E6-3E62-1D4D-9A40-F473E3F3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978254"/>
            <a:ext cx="10868891" cy="55948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отношенческое, 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 фокус-группе могут участвовать от 6 до 12 человек, дискуссия длится от 2 до 4 часов.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Один сегмент из ЦА!</a:t>
            </a:r>
            <a:r>
              <a:rPr lang="ru-RU" sz="2000" dirty="0"/>
              <a:t> Если объединить в группу слишком разных респондентов: например, подростков и людей зрелого возраста, профессионалов в какой-либо области и любителей — глубокой дискуссии не получится.</a:t>
            </a:r>
            <a:br>
              <a:rPr lang="ru-RU" sz="2000" dirty="0"/>
            </a:br>
            <a:r>
              <a:rPr lang="ru-RU" sz="2000" b="1" dirty="0"/>
              <a:t>Если у продукта очень широкая ЦА — проводят несколько фокус-групп.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Фокус-группы позволяют выявить </a:t>
            </a:r>
            <a:r>
              <a:rPr lang="ru-RU" sz="2000" b="1" dirty="0"/>
              <a:t>основные проблемы продукта</a:t>
            </a:r>
            <a:r>
              <a:rPr lang="ru-RU" sz="2000" dirty="0"/>
              <a:t> / </a:t>
            </a:r>
            <a:r>
              <a:rPr lang="ru-RU" sz="2000" b="1" dirty="0"/>
              <a:t>проблемы людей</a:t>
            </a:r>
            <a:r>
              <a:rPr lang="ru-RU" sz="2000" dirty="0"/>
              <a:t> / </a:t>
            </a:r>
            <a:r>
              <a:rPr lang="ru-RU" sz="2000" b="1" dirty="0"/>
              <a:t>их предпочтения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Используется метод </a:t>
            </a:r>
            <a:r>
              <a:rPr lang="ru-RU" sz="2000" b="1" dirty="0"/>
              <a:t>глубинных интервью</a:t>
            </a:r>
            <a:r>
              <a:rPr lang="ru-RU" sz="2000" dirty="0"/>
              <a:t>, однако продакт-менеджер общается не с одним пользователем, а с группой из нескольких человек.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Позволяет </a:t>
            </a:r>
            <a:r>
              <a:rPr lang="ru-RU" sz="2000" b="1" dirty="0"/>
              <a:t>удешевить</a:t>
            </a:r>
            <a:r>
              <a:rPr lang="ru-RU" sz="2000" dirty="0"/>
              <a:t> проведение интервью (за счёт меньших затрат времени) и обнаружить ключевые проблемы.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У одного человека каких-то мыслей может не возникнуть, но они могут </a:t>
            </a:r>
            <a:r>
              <a:rPr lang="ru-RU" sz="2000" b="1" dirty="0"/>
              <a:t>всплыть в дискуссии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ru-RU" sz="2000" dirty="0"/>
              <a:t>Недостаток: </a:t>
            </a:r>
            <a:r>
              <a:rPr lang="ru-RU" sz="2000" b="1" dirty="0"/>
              <a:t>групповая динамика</a:t>
            </a:r>
            <a:r>
              <a:rPr lang="ru-RU" sz="2000" dirty="0"/>
              <a:t> может сместить итоговый результат, например, если появится лидер, который будет подталкивать остальных к своему мнению. Поэтому, исследователю важно самому направлять обсуждения в группе.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91E98-FA7F-5A0C-19DC-16BE704F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818" y="-17956"/>
            <a:ext cx="2637182" cy="14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F7C6-CBFE-3F4B-B2C7-F1686AF9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166344"/>
            <a:ext cx="10515600" cy="964911"/>
          </a:xfrm>
        </p:spPr>
        <p:txBody>
          <a:bodyPr/>
          <a:lstStyle/>
          <a:p>
            <a:r>
              <a:rPr lang="ru-RU" dirty="0"/>
              <a:t>Фокус-группа </a:t>
            </a:r>
            <a:r>
              <a:rPr lang="en-US" dirty="0"/>
              <a:t>vs </a:t>
            </a:r>
            <a:r>
              <a:rPr lang="ru-RU" dirty="0"/>
              <a:t>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0226E-1940-E642-9A5E-C55091B1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123258"/>
            <a:ext cx="11009846" cy="54630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Преимущества фокус-группы перед интервью: 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Скорость сбора данных.</a:t>
            </a:r>
            <a:r>
              <a:rPr lang="ru-RU" sz="2400" dirty="0"/>
              <a:t> В фокус-группе могут участвовать от 6 до 12 человек, дискуссия длится от 2 до 4 часов. За это время мы не смогли бы охватить индивидуальными интервью такое же количество респондентов — даже если бы проводили не глубинные, а блиц-интервью.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Возможность раскрыть больше информации по обсуждаемой проблеме за счет взаимодействия людей.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Влияние участников фокус-группы друг на друга расценивается как негативный и даже опасный момент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Но в этом влиянии есть и сильная сторона: в группе люди больше склонны делиться мнениями, чем в строгой обстановке тет-а-тет на интервью.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Реплика одного респондента вызывает ответную реакцию другого, наталкивает на размышления и воспоминания, обсуждения получаются более живыми и эмоциональными, проявляются важные и острые темы. 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4812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C159B-079C-284F-BA80-6F53174C1E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B387A-FB89-A445-B182-B657304B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4" y="198621"/>
            <a:ext cx="5923577" cy="798656"/>
          </a:xfrm>
        </p:spPr>
        <p:txBody>
          <a:bodyPr/>
          <a:lstStyle/>
          <a:p>
            <a:r>
              <a:rPr lang="ru-RU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12E5C-2CEF-EA4B-9E87-5E7473B1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74" y="997278"/>
            <a:ext cx="11543792" cy="5715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Этнографическое исследование</a:t>
            </a:r>
            <a:r>
              <a:rPr lang="ru-RU" sz="2000" dirty="0"/>
              <a:t>, </a:t>
            </a:r>
            <a:r>
              <a:rPr lang="ru-RU" sz="2000" b="1" dirty="0"/>
              <a:t>полевое исследование</a:t>
            </a:r>
            <a:r>
              <a:rPr lang="ru-RU" sz="2000" dirty="0"/>
              <a:t> (или наблюдение),</a:t>
            </a:r>
            <a:br>
              <a:rPr lang="ru-RU" sz="2000" dirty="0"/>
            </a:br>
            <a:r>
              <a:rPr lang="ru-RU" sz="2000" b="1" dirty="0"/>
              <a:t>контекстное исследование</a:t>
            </a:r>
            <a:r>
              <a:rPr lang="en-US" sz="2000" b="1" dirty="0"/>
              <a:t>, </a:t>
            </a:r>
            <a:r>
              <a:rPr lang="ru-RU" sz="2000" b="1" dirty="0"/>
              <a:t>включённое исследование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u="sng" dirty="0"/>
              <a:t>Наблюдение за поведением людей в «естественной среде обитания»</a:t>
            </a:r>
            <a:r>
              <a:rPr lang="ru-RU" sz="2000" dirty="0"/>
              <a:t>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Используем, когда процесс использования продукта настолько сложный и так сильно зависит от контекста, что смоделировать его в лабораторных условиях (например, в ходе юзабилити-тестирования) невозможно.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Наблюдаем: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контекст, в котором находится потенциальный пользователь: кто и что его окружает,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задачи, в какой последовательности и в какой момент решает, с чего он начинает, на что или на кого отвлекается в процессе и т.п.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Преимущества в сравнении с интервью: </a:t>
            </a:r>
            <a:r>
              <a:rPr lang="ru-RU" sz="2000" b="1" dirty="0"/>
              <a:t>человек может действовать «на автомате»</a:t>
            </a:r>
            <a:r>
              <a:rPr lang="ru-RU" sz="2000" dirty="0"/>
              <a:t>, а элементы обстановки могут быть настолько привычными, что он просто </a:t>
            </a:r>
            <a:r>
              <a:rPr lang="ru-RU" sz="2000" b="1" dirty="0"/>
              <a:t>не сможет их отрефлексировать</a:t>
            </a:r>
            <a:r>
              <a:rPr lang="ru-RU" sz="2000" dirty="0"/>
              <a:t> и рассказать интервьюеру, даже если очень постарается.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повар на кухне / оленевод крайнего севера</a:t>
            </a:r>
          </a:p>
        </p:txBody>
      </p:sp>
    </p:spTree>
    <p:extLst>
      <p:ext uri="{BB962C8B-B14F-4D97-AF65-F5344CB8AC3E}">
        <p14:creationId xmlns:p14="http://schemas.microsoft.com/office/powerpoint/2010/main" val="162741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A6C43-17AB-6E4E-A021-63E18499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9137074" cy="734806"/>
          </a:xfrm>
        </p:spPr>
        <p:txBody>
          <a:bodyPr>
            <a:normAutofit/>
          </a:bodyPr>
          <a:lstStyle/>
          <a:p>
            <a:r>
              <a:rPr lang="ru-RU" sz="3600" dirty="0"/>
              <a:t>Полевые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DC240-49CC-4348-9691-BC263437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464"/>
            <a:ext cx="10515600" cy="58519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Наблюдение может быть: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скрытым</a:t>
            </a:r>
            <a:r>
              <a:rPr lang="ru-RU" sz="2000" dirty="0"/>
              <a:t> (участники не знают о наблюдателе, он остается в</a:t>
            </a:r>
            <a:br>
              <a:rPr lang="en-US" sz="2000" dirty="0"/>
            </a:br>
            <a:r>
              <a:rPr lang="ru-RU" sz="2000" dirty="0"/>
              <a:t>стороне и не включается в ситуацию взаимодействия),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открытым</a:t>
            </a:r>
            <a:r>
              <a:rPr lang="ru-RU" sz="2000" dirty="0"/>
              <a:t> (участники знают, что за ними наблюдают, но могут</a:t>
            </a:r>
            <a:br>
              <a:rPr lang="en-US" sz="2000" dirty="0"/>
            </a:br>
            <a:r>
              <a:rPr lang="ru-RU" sz="2000" dirty="0"/>
              <a:t>не знать истинных целей и гипотез исследования).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Пример с Додо-Пицца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solidFill>
                  <a:srgbClr val="2C4DA8"/>
                </a:solidFill>
              </a:rPr>
              <a:t>Экстремальный пример этно-исследования</a:t>
            </a:r>
            <a:r>
              <a:rPr lang="en-US" sz="2000" dirty="0">
                <a:solidFill>
                  <a:srgbClr val="2C4DA8"/>
                </a:solidFill>
              </a:rPr>
              <a:t>: </a:t>
            </a:r>
            <a:r>
              <a:rPr lang="ru-RU" sz="2000" b="1" dirty="0"/>
              <a:t>Кейс: </a:t>
            </a:r>
            <a:r>
              <a:rPr lang="en" sz="2000" b="1" dirty="0"/>
              <a:t>B2B-</a:t>
            </a:r>
            <a:r>
              <a:rPr lang="ru-RU" sz="2000" b="1" dirty="0"/>
              <a:t>продукт на заказной разработке</a:t>
            </a:r>
          </a:p>
          <a:p>
            <a:pPr marL="0" indent="0">
              <a:buNone/>
            </a:pPr>
            <a:r>
              <a:rPr lang="en-US" sz="2000" dirty="0"/>
              <a:t>«</a:t>
            </a:r>
            <a:r>
              <a:rPr lang="ru-RU" sz="2000" dirty="0"/>
              <a:t>Участвуя в заказной разработке профессионального </a:t>
            </a:r>
            <a:r>
              <a:rPr lang="en" sz="2000" dirty="0"/>
              <a:t>B2B-</a:t>
            </a:r>
            <a:r>
              <a:rPr lang="ru-RU" sz="2000" dirty="0"/>
              <a:t>продукта, мы долгое время не могли получить разрешение понаблюдать за работой конечных пользователей. Опирались только на обратную связь от стейкхолдеров: она проходила через цепочку из нескольких посредников, а значит, была неоднократно искаженной и не оперативной. Складывалось ощущение, что мы продвигаемся медленно, в темноте, да еще и все время мимо. Команда была измотана. </a:t>
            </a:r>
          </a:p>
          <a:p>
            <a:pPr marL="0" indent="0">
              <a:buNone/>
            </a:pPr>
            <a:r>
              <a:rPr lang="ru-RU" sz="2000" dirty="0"/>
              <a:t>Тогда один из членов команды разработки просто устроился на должность, которая предполагала взаимодействие с нашим будущим продуктом, — благо, для работы не требовались специфические знания и опыт, а коллега был авантюрным и способным. За четыре месяца наш «засланный казачок» освоил свою новую специальность на базовом уровне и приблизился к пониманию стандартов и ценностей своих коллег. Дела в проекте сразу пошли быстрее!</a:t>
            </a:r>
            <a:r>
              <a:rPr lang="en-US" sz="2000" dirty="0"/>
              <a:t>»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E1AE6D-F3B1-C33B-B8A8-4D22F4C4F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074" y="0"/>
            <a:ext cx="3140926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6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35CF-6AFA-CD48-9FC4-2508E5C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Смешанные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68D0F-94C5-644F-9486-AE2C6E05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Опросы</a:t>
            </a:r>
          </a:p>
          <a:p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  <a:p>
            <a:r>
              <a:rPr lang="ru-RU" dirty="0"/>
              <a:t>Анализ пользовательских сессий</a:t>
            </a:r>
          </a:p>
        </p:txBody>
      </p:sp>
    </p:spTree>
    <p:extLst>
      <p:ext uri="{BB962C8B-B14F-4D97-AF65-F5344CB8AC3E}">
        <p14:creationId xmlns:p14="http://schemas.microsoft.com/office/powerpoint/2010/main" val="200104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789EB-1AC8-6544-9BA3-315476F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6"/>
            <a:ext cx="10515600" cy="920750"/>
          </a:xfrm>
        </p:spPr>
        <p:txBody>
          <a:bodyPr>
            <a:normAutofit/>
          </a:bodyPr>
          <a:lstStyle/>
          <a:p>
            <a:r>
              <a:rPr lang="ru-RU" dirty="0"/>
              <a:t>Смешанные исследования: </a:t>
            </a:r>
            <a:r>
              <a:rPr lang="ru-RU" b="1" dirty="0"/>
              <a:t>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EAB44-4CA8-F34A-86B3-863DAFEC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236"/>
            <a:ext cx="10515600" cy="57327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Гибкий инструмент исследования пользователей.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Их можно проводить в разнообразных контекстах: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размещая простой открытый опрос на сайте,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через рассылку</a:t>
            </a:r>
            <a:br>
              <a:rPr lang="ru-RU" sz="2000" dirty="0"/>
            </a:br>
            <a:r>
              <a:rPr lang="ru-RU" sz="2000" dirty="0"/>
              <a:t>через чат лояльных пользователей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после </a:t>
            </a:r>
            <a:r>
              <a:rPr lang="en-US" sz="2000" dirty="0"/>
              <a:t>UX-</a:t>
            </a:r>
            <a:r>
              <a:rPr lang="ru-RU" sz="2000" dirty="0"/>
              <a:t>тестирования удобства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Могут принести и количественные, и качественные данные: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Числа (усредняем, строим распределения)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Рейтинги (ранжируем варианты)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Выбор из опций: Какие варианты для выбора наиболее актуальны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Текст: Ответы на открытые вопросы. 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Выборка должна быть достаточного размера и соответствовать целевой аудитории (репрезентировать ее).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4292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6D43-6AE1-6992-FD2B-50B3CB4F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ru-RU" dirty="0"/>
              <a:t>За что отвечает продакт-менеджер?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099F44-372F-2D3D-A4AB-7D428A71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154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Построение продукта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Как сделать продукт, который будет востребован и интересен?</a:t>
            </a:r>
          </a:p>
          <a:p>
            <a:pPr>
              <a:lnSpc>
                <a:spcPct val="100000"/>
              </a:lnSpc>
            </a:pPr>
            <a:r>
              <a:rPr lang="ru-RU" dirty="0"/>
              <a:t>Монетизация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Как на этом всём заработать?</a:t>
            </a:r>
          </a:p>
          <a:p>
            <a:pPr>
              <a:lnSpc>
                <a:spcPct val="100000"/>
              </a:lnSpc>
            </a:pPr>
            <a:r>
              <a:rPr lang="ru-RU" dirty="0"/>
              <a:t>Процессы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Процесс общения с пользователями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Процесс работы с командой разработки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Продакт определяет «что должно быть сделано»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/>
              <a:t>(</a:t>
            </a:r>
            <a:r>
              <a:rPr lang="ru-RU" sz="3200" dirty="0"/>
              <a:t>Куда мы движемся?)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400" dirty="0"/>
              <a:t>и его целью является увеличение прибыли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48890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Методы проведения опросов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09" y="4548666"/>
            <a:ext cx="2050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Онлайн-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208" y="4501041"/>
            <a:ext cx="2061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Arial"/>
                <a:cs typeface="Arial"/>
              </a:rPr>
              <a:t>Личные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61" y="4501041"/>
            <a:ext cx="1638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7820" marR="5080" indent="-325755">
              <a:lnSpc>
                <a:spcPct val="100699"/>
              </a:lnSpc>
              <a:spcBef>
                <a:spcPts val="85"/>
              </a:spcBef>
            </a:pPr>
            <a:r>
              <a:rPr sz="1800" b="1" spc="85" dirty="0">
                <a:latin typeface="Arial"/>
                <a:cs typeface="Arial"/>
              </a:rPr>
              <a:t>Телефонные </a:t>
            </a:r>
            <a:r>
              <a:rPr sz="1800" b="1" spc="90" dirty="0">
                <a:latin typeface="Arial"/>
                <a:cs typeface="Arial"/>
              </a:rPr>
              <a:t>опросы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8347" y="3115999"/>
            <a:ext cx="1177290" cy="1186815"/>
            <a:chOff x="1578347" y="3115999"/>
            <a:chExt cx="1177290" cy="1186815"/>
          </a:xfrm>
        </p:grpSpPr>
        <p:sp>
          <p:nvSpPr>
            <p:cNvPr id="7" name="object 7"/>
            <p:cNvSpPr/>
            <p:nvPr/>
          </p:nvSpPr>
          <p:spPr>
            <a:xfrm>
              <a:off x="1592819" y="3130471"/>
              <a:ext cx="125095" cy="969644"/>
            </a:xfrm>
            <a:custGeom>
              <a:avLst/>
              <a:gdLst/>
              <a:ahLst/>
              <a:cxnLst/>
              <a:rect l="l" t="t" r="r" b="b"/>
              <a:pathLst>
                <a:path w="125094" h="969645">
                  <a:moveTo>
                    <a:pt x="124557" y="969325"/>
                  </a:moveTo>
                  <a:lnTo>
                    <a:pt x="52196" y="969325"/>
                  </a:lnTo>
                  <a:lnTo>
                    <a:pt x="31879" y="965223"/>
                  </a:lnTo>
                  <a:lnTo>
                    <a:pt x="15289" y="954036"/>
                  </a:lnTo>
                  <a:lnTo>
                    <a:pt x="4103" y="937446"/>
                  </a:lnTo>
                  <a:lnTo>
                    <a:pt x="0" y="917129"/>
                  </a:lnTo>
                  <a:lnTo>
                    <a:pt x="0" y="52163"/>
                  </a:lnTo>
                  <a:lnTo>
                    <a:pt x="4106" y="31853"/>
                  </a:lnTo>
                  <a:lnTo>
                    <a:pt x="15294" y="15271"/>
                  </a:lnTo>
                  <a:lnTo>
                    <a:pt x="31884" y="4094"/>
                  </a:lnTo>
                  <a:lnTo>
                    <a:pt x="52196" y="0"/>
                  </a:lnTo>
                  <a:lnTo>
                    <a:pt x="124545" y="0"/>
                  </a:lnTo>
                  <a:lnTo>
                    <a:pt x="104234" y="4098"/>
                  </a:lnTo>
                  <a:lnTo>
                    <a:pt x="87647" y="15279"/>
                  </a:lnTo>
                  <a:lnTo>
                    <a:pt x="76463" y="31864"/>
                  </a:lnTo>
                  <a:lnTo>
                    <a:pt x="72363" y="52163"/>
                  </a:lnTo>
                  <a:lnTo>
                    <a:pt x="72361" y="917129"/>
                  </a:lnTo>
                  <a:lnTo>
                    <a:pt x="76464" y="937446"/>
                  </a:lnTo>
                  <a:lnTo>
                    <a:pt x="87650" y="954036"/>
                  </a:lnTo>
                  <a:lnTo>
                    <a:pt x="104240" y="965223"/>
                  </a:lnTo>
                  <a:lnTo>
                    <a:pt x="124557" y="969325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460469"/>
              <a:ext cx="199626" cy="1937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1458" y="3767202"/>
              <a:ext cx="199624" cy="1937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8347" y="3115999"/>
              <a:ext cx="1177290" cy="1002665"/>
            </a:xfrm>
            <a:custGeom>
              <a:avLst/>
              <a:gdLst/>
              <a:ahLst/>
              <a:cxnLst/>
              <a:rect l="l" t="t" r="r" b="b"/>
              <a:pathLst>
                <a:path w="1177289" h="1002664">
                  <a:moveTo>
                    <a:pt x="629688" y="1002233"/>
                  </a:moveTo>
                  <a:lnTo>
                    <a:pt x="66558" y="998251"/>
                  </a:lnTo>
                  <a:lnTo>
                    <a:pt x="19506" y="978681"/>
                  </a:lnTo>
                  <a:lnTo>
                    <a:pt x="1" y="931611"/>
                  </a:lnTo>
                  <a:lnTo>
                    <a:pt x="0" y="66648"/>
                  </a:lnTo>
                  <a:lnTo>
                    <a:pt x="5259" y="40717"/>
                  </a:lnTo>
                  <a:lnTo>
                    <a:pt x="19547" y="19540"/>
                  </a:lnTo>
                  <a:lnTo>
                    <a:pt x="40726" y="5256"/>
                  </a:lnTo>
                  <a:lnTo>
                    <a:pt x="66659" y="0"/>
                  </a:lnTo>
                  <a:lnTo>
                    <a:pt x="1110413" y="0"/>
                  </a:lnTo>
                  <a:lnTo>
                    <a:pt x="1136345" y="5256"/>
                  </a:lnTo>
                  <a:lnTo>
                    <a:pt x="1157524" y="19540"/>
                  </a:lnTo>
                  <a:lnTo>
                    <a:pt x="1163869" y="28943"/>
                  </a:lnTo>
                  <a:lnTo>
                    <a:pt x="66659" y="28943"/>
                  </a:lnTo>
                  <a:lnTo>
                    <a:pt x="51987" y="31916"/>
                  </a:lnTo>
                  <a:lnTo>
                    <a:pt x="40004" y="39997"/>
                  </a:lnTo>
                  <a:lnTo>
                    <a:pt x="31920" y="51978"/>
                  </a:lnTo>
                  <a:lnTo>
                    <a:pt x="28944" y="66648"/>
                  </a:lnTo>
                  <a:lnTo>
                    <a:pt x="28944" y="213177"/>
                  </a:lnTo>
                  <a:lnTo>
                    <a:pt x="1177072" y="213177"/>
                  </a:lnTo>
                  <a:lnTo>
                    <a:pt x="1177072" y="242121"/>
                  </a:lnTo>
                  <a:lnTo>
                    <a:pt x="28944" y="242121"/>
                  </a:lnTo>
                  <a:lnTo>
                    <a:pt x="28944" y="931611"/>
                  </a:lnTo>
                  <a:lnTo>
                    <a:pt x="51990" y="966333"/>
                  </a:lnTo>
                  <a:lnTo>
                    <a:pt x="629893" y="973288"/>
                  </a:lnTo>
                  <a:lnTo>
                    <a:pt x="629688" y="1002233"/>
                  </a:lnTo>
                  <a:close/>
                </a:path>
                <a:path w="1177289" h="1002664">
                  <a:moveTo>
                    <a:pt x="1177072" y="213177"/>
                  </a:moveTo>
                  <a:lnTo>
                    <a:pt x="1148128" y="213177"/>
                  </a:lnTo>
                  <a:lnTo>
                    <a:pt x="1148128" y="66648"/>
                  </a:lnTo>
                  <a:lnTo>
                    <a:pt x="1145152" y="51978"/>
                  </a:lnTo>
                  <a:lnTo>
                    <a:pt x="1137068" y="39997"/>
                  </a:lnTo>
                  <a:lnTo>
                    <a:pt x="1125085" y="31916"/>
                  </a:lnTo>
                  <a:lnTo>
                    <a:pt x="1110413" y="28943"/>
                  </a:lnTo>
                  <a:lnTo>
                    <a:pt x="1163869" y="28943"/>
                  </a:lnTo>
                  <a:lnTo>
                    <a:pt x="1171812" y="40717"/>
                  </a:lnTo>
                  <a:lnTo>
                    <a:pt x="1177072" y="66648"/>
                  </a:lnTo>
                  <a:lnTo>
                    <a:pt x="1177072" y="213177"/>
                  </a:lnTo>
                  <a:close/>
                </a:path>
                <a:path w="1177289" h="1002664">
                  <a:moveTo>
                    <a:pt x="1038197" y="1002219"/>
                  </a:moveTo>
                  <a:lnTo>
                    <a:pt x="1036622" y="973320"/>
                  </a:lnTo>
                  <a:lnTo>
                    <a:pt x="1109887" y="969313"/>
                  </a:lnTo>
                  <a:lnTo>
                    <a:pt x="1110457" y="969304"/>
                  </a:lnTo>
                  <a:lnTo>
                    <a:pt x="1125096" y="966333"/>
                  </a:lnTo>
                  <a:lnTo>
                    <a:pt x="1137070" y="958255"/>
                  </a:lnTo>
                  <a:lnTo>
                    <a:pt x="1145151" y="946279"/>
                  </a:lnTo>
                  <a:lnTo>
                    <a:pt x="1148128" y="931611"/>
                  </a:lnTo>
                  <a:lnTo>
                    <a:pt x="1148128" y="242121"/>
                  </a:lnTo>
                  <a:lnTo>
                    <a:pt x="1177072" y="242121"/>
                  </a:lnTo>
                  <a:lnTo>
                    <a:pt x="1177072" y="931611"/>
                  </a:lnTo>
                  <a:lnTo>
                    <a:pt x="1171853" y="957441"/>
                  </a:lnTo>
                  <a:lnTo>
                    <a:pt x="1157670" y="978571"/>
                  </a:lnTo>
                  <a:lnTo>
                    <a:pt x="1136628" y="992883"/>
                  </a:lnTo>
                  <a:lnTo>
                    <a:pt x="1110831" y="998258"/>
                  </a:lnTo>
                  <a:lnTo>
                    <a:pt x="1038197" y="1002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959" y="3179771"/>
              <a:ext cx="110949" cy="110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0207" y="3179771"/>
              <a:ext cx="110949" cy="1109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458" y="3179771"/>
              <a:ext cx="110950" cy="1109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3416" y="3218028"/>
              <a:ext cx="499745" cy="29209"/>
            </a:xfrm>
            <a:custGeom>
              <a:avLst/>
              <a:gdLst/>
              <a:ahLst/>
              <a:cxnLst/>
              <a:rect l="l" t="t" r="r" b="b"/>
              <a:pathLst>
                <a:path w="499744" h="29210">
                  <a:moveTo>
                    <a:pt x="492650" y="28943"/>
                  </a:moveTo>
                  <a:lnTo>
                    <a:pt x="6479" y="28943"/>
                  </a:lnTo>
                  <a:lnTo>
                    <a:pt x="0" y="22464"/>
                  </a:lnTo>
                  <a:lnTo>
                    <a:pt x="0" y="6478"/>
                  </a:lnTo>
                  <a:lnTo>
                    <a:pt x="6479" y="0"/>
                  </a:lnTo>
                  <a:lnTo>
                    <a:pt x="484656" y="0"/>
                  </a:lnTo>
                  <a:lnTo>
                    <a:pt x="492650" y="0"/>
                  </a:lnTo>
                  <a:lnTo>
                    <a:pt x="499129" y="6478"/>
                  </a:lnTo>
                  <a:lnTo>
                    <a:pt x="499129" y="22464"/>
                  </a:lnTo>
                  <a:lnTo>
                    <a:pt x="492650" y="2894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36572" y="3483800"/>
              <a:ext cx="593725" cy="455930"/>
            </a:xfrm>
            <a:custGeom>
              <a:avLst/>
              <a:gdLst/>
              <a:ahLst/>
              <a:cxnLst/>
              <a:rect l="l" t="t" r="r" b="b"/>
              <a:pathLst>
                <a:path w="593725" h="455929">
                  <a:moveTo>
                    <a:pt x="78371" y="433120"/>
                  </a:moveTo>
                  <a:lnTo>
                    <a:pt x="71894" y="426643"/>
                  </a:lnTo>
                  <a:lnTo>
                    <a:pt x="6477" y="426643"/>
                  </a:lnTo>
                  <a:lnTo>
                    <a:pt x="0" y="433120"/>
                  </a:lnTo>
                  <a:lnTo>
                    <a:pt x="0" y="449110"/>
                  </a:lnTo>
                  <a:lnTo>
                    <a:pt x="6477" y="455587"/>
                  </a:lnTo>
                  <a:lnTo>
                    <a:pt x="14465" y="455587"/>
                  </a:lnTo>
                  <a:lnTo>
                    <a:pt x="71894" y="455587"/>
                  </a:lnTo>
                  <a:lnTo>
                    <a:pt x="78371" y="449110"/>
                  </a:lnTo>
                  <a:lnTo>
                    <a:pt x="78371" y="433120"/>
                  </a:lnTo>
                  <a:close/>
                </a:path>
                <a:path w="593725" h="455929">
                  <a:moveTo>
                    <a:pt x="212344" y="313207"/>
                  </a:moveTo>
                  <a:lnTo>
                    <a:pt x="205867" y="306730"/>
                  </a:lnTo>
                  <a:lnTo>
                    <a:pt x="6477" y="306730"/>
                  </a:lnTo>
                  <a:lnTo>
                    <a:pt x="0" y="313207"/>
                  </a:lnTo>
                  <a:lnTo>
                    <a:pt x="0" y="329196"/>
                  </a:lnTo>
                  <a:lnTo>
                    <a:pt x="6477" y="335673"/>
                  </a:lnTo>
                  <a:lnTo>
                    <a:pt x="14465" y="335673"/>
                  </a:lnTo>
                  <a:lnTo>
                    <a:pt x="205867" y="335673"/>
                  </a:lnTo>
                  <a:lnTo>
                    <a:pt x="212344" y="329196"/>
                  </a:lnTo>
                  <a:lnTo>
                    <a:pt x="212344" y="313207"/>
                  </a:lnTo>
                  <a:close/>
                </a:path>
                <a:path w="593725" h="455929">
                  <a:moveTo>
                    <a:pt x="593661" y="313207"/>
                  </a:moveTo>
                  <a:lnTo>
                    <a:pt x="587184" y="306730"/>
                  </a:lnTo>
                  <a:lnTo>
                    <a:pt x="579183" y="306730"/>
                  </a:lnTo>
                  <a:lnTo>
                    <a:pt x="453605" y="306730"/>
                  </a:lnTo>
                  <a:lnTo>
                    <a:pt x="447128" y="313207"/>
                  </a:lnTo>
                  <a:lnTo>
                    <a:pt x="447128" y="329196"/>
                  </a:lnTo>
                  <a:lnTo>
                    <a:pt x="453605" y="335673"/>
                  </a:lnTo>
                  <a:lnTo>
                    <a:pt x="587184" y="335673"/>
                  </a:lnTo>
                  <a:lnTo>
                    <a:pt x="593661" y="329196"/>
                  </a:lnTo>
                  <a:lnTo>
                    <a:pt x="593661" y="313207"/>
                  </a:lnTo>
                  <a:close/>
                </a:path>
                <a:path w="593725" h="455929">
                  <a:moveTo>
                    <a:pt x="593661" y="126377"/>
                  </a:moveTo>
                  <a:lnTo>
                    <a:pt x="587184" y="119900"/>
                  </a:lnTo>
                  <a:lnTo>
                    <a:pt x="6477" y="119900"/>
                  </a:lnTo>
                  <a:lnTo>
                    <a:pt x="0" y="126377"/>
                  </a:lnTo>
                  <a:lnTo>
                    <a:pt x="0" y="142367"/>
                  </a:lnTo>
                  <a:lnTo>
                    <a:pt x="6477" y="148844"/>
                  </a:lnTo>
                  <a:lnTo>
                    <a:pt x="14465" y="148844"/>
                  </a:lnTo>
                  <a:lnTo>
                    <a:pt x="587184" y="148844"/>
                  </a:lnTo>
                  <a:lnTo>
                    <a:pt x="593661" y="142367"/>
                  </a:lnTo>
                  <a:lnTo>
                    <a:pt x="593661" y="126377"/>
                  </a:lnTo>
                  <a:close/>
                </a:path>
                <a:path w="593725" h="455929">
                  <a:moveTo>
                    <a:pt x="593661" y="6477"/>
                  </a:moveTo>
                  <a:lnTo>
                    <a:pt x="587184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22466"/>
                  </a:lnTo>
                  <a:lnTo>
                    <a:pt x="6477" y="28943"/>
                  </a:lnTo>
                  <a:lnTo>
                    <a:pt x="14465" y="28943"/>
                  </a:lnTo>
                  <a:lnTo>
                    <a:pt x="587184" y="28943"/>
                  </a:lnTo>
                  <a:lnTo>
                    <a:pt x="593661" y="22466"/>
                  </a:lnTo>
                  <a:lnTo>
                    <a:pt x="593661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961" y="3693276"/>
              <a:ext cx="468630" cy="609600"/>
            </a:xfrm>
            <a:custGeom>
              <a:avLst/>
              <a:gdLst/>
              <a:ahLst/>
              <a:cxnLst/>
              <a:rect l="l" t="t" r="r" b="b"/>
              <a:pathLst>
                <a:path w="468630" h="609600">
                  <a:moveTo>
                    <a:pt x="161265" y="344823"/>
                  </a:moveTo>
                  <a:lnTo>
                    <a:pt x="132311" y="344823"/>
                  </a:lnTo>
                  <a:lnTo>
                    <a:pt x="132313" y="56192"/>
                  </a:lnTo>
                  <a:lnTo>
                    <a:pt x="136742" y="34331"/>
                  </a:lnTo>
                  <a:lnTo>
                    <a:pt x="148785" y="16477"/>
                  </a:lnTo>
                  <a:lnTo>
                    <a:pt x="166647" y="4432"/>
                  </a:lnTo>
                  <a:lnTo>
                    <a:pt x="188478" y="0"/>
                  </a:lnTo>
                  <a:lnTo>
                    <a:pt x="210346" y="4437"/>
                  </a:lnTo>
                  <a:lnTo>
                    <a:pt x="228195" y="16485"/>
                  </a:lnTo>
                  <a:lnTo>
                    <a:pt x="236616" y="28970"/>
                  </a:lnTo>
                  <a:lnTo>
                    <a:pt x="188487" y="28970"/>
                  </a:lnTo>
                  <a:lnTo>
                    <a:pt x="177892" y="31110"/>
                  </a:lnTo>
                  <a:lnTo>
                    <a:pt x="169239" y="36944"/>
                  </a:lnTo>
                  <a:lnTo>
                    <a:pt x="163405" y="45597"/>
                  </a:lnTo>
                  <a:lnTo>
                    <a:pt x="161265" y="56192"/>
                  </a:lnTo>
                  <a:lnTo>
                    <a:pt x="161265" y="344823"/>
                  </a:lnTo>
                  <a:close/>
                </a:path>
                <a:path w="468630" h="609600">
                  <a:moveTo>
                    <a:pt x="238793" y="390732"/>
                  </a:moveTo>
                  <a:lnTo>
                    <a:pt x="222806" y="390732"/>
                  </a:lnTo>
                  <a:lnTo>
                    <a:pt x="216337" y="384262"/>
                  </a:lnTo>
                  <a:lnTo>
                    <a:pt x="216220" y="316906"/>
                  </a:lnTo>
                  <a:lnTo>
                    <a:pt x="215919" y="315910"/>
                  </a:lnTo>
                  <a:lnTo>
                    <a:pt x="215710" y="314504"/>
                  </a:lnTo>
                  <a:lnTo>
                    <a:pt x="215710" y="56192"/>
                  </a:lnTo>
                  <a:lnTo>
                    <a:pt x="213571" y="45597"/>
                  </a:lnTo>
                  <a:lnTo>
                    <a:pt x="207737" y="36944"/>
                  </a:lnTo>
                  <a:lnTo>
                    <a:pt x="199084" y="31110"/>
                  </a:lnTo>
                  <a:lnTo>
                    <a:pt x="188487" y="28970"/>
                  </a:lnTo>
                  <a:lnTo>
                    <a:pt x="236616" y="28970"/>
                  </a:lnTo>
                  <a:lnTo>
                    <a:pt x="240233" y="34339"/>
                  </a:lnTo>
                  <a:lnTo>
                    <a:pt x="244659" y="56192"/>
                  </a:lnTo>
                  <a:lnTo>
                    <a:pt x="244659" y="250088"/>
                  </a:lnTo>
                  <a:lnTo>
                    <a:pt x="288013" y="250088"/>
                  </a:lnTo>
                  <a:lnTo>
                    <a:pt x="301446" y="258539"/>
                  </a:lnTo>
                  <a:lnTo>
                    <a:pt x="312263" y="273842"/>
                  </a:lnTo>
                  <a:lnTo>
                    <a:pt x="266850" y="273842"/>
                  </a:lnTo>
                  <a:lnTo>
                    <a:pt x="258447" y="275539"/>
                  </a:lnTo>
                  <a:lnTo>
                    <a:pt x="251585" y="280165"/>
                  </a:lnTo>
                  <a:lnTo>
                    <a:pt x="246959" y="287027"/>
                  </a:lnTo>
                  <a:lnTo>
                    <a:pt x="245262" y="295430"/>
                  </a:lnTo>
                  <a:lnTo>
                    <a:pt x="245262" y="384262"/>
                  </a:lnTo>
                  <a:lnTo>
                    <a:pt x="238793" y="390732"/>
                  </a:lnTo>
                  <a:close/>
                </a:path>
                <a:path w="468630" h="609600">
                  <a:moveTo>
                    <a:pt x="288013" y="250088"/>
                  </a:moveTo>
                  <a:lnTo>
                    <a:pt x="244659" y="250088"/>
                  </a:lnTo>
                  <a:lnTo>
                    <a:pt x="245308" y="249767"/>
                  </a:lnTo>
                  <a:lnTo>
                    <a:pt x="246625" y="249167"/>
                  </a:lnTo>
                  <a:lnTo>
                    <a:pt x="266136" y="244870"/>
                  </a:lnTo>
                  <a:lnTo>
                    <a:pt x="285121" y="248269"/>
                  </a:lnTo>
                  <a:lnTo>
                    <a:pt x="288013" y="250088"/>
                  </a:lnTo>
                  <a:close/>
                </a:path>
                <a:path w="468630" h="609600">
                  <a:moveTo>
                    <a:pt x="365357" y="274853"/>
                  </a:moveTo>
                  <a:lnTo>
                    <a:pt x="312977" y="274853"/>
                  </a:lnTo>
                  <a:lnTo>
                    <a:pt x="314789" y="273750"/>
                  </a:lnTo>
                  <a:lnTo>
                    <a:pt x="316668" y="272759"/>
                  </a:lnTo>
                  <a:lnTo>
                    <a:pt x="318600" y="271883"/>
                  </a:lnTo>
                  <a:lnTo>
                    <a:pt x="338774" y="267255"/>
                  </a:lnTo>
                  <a:lnTo>
                    <a:pt x="358472" y="270605"/>
                  </a:lnTo>
                  <a:lnTo>
                    <a:pt x="365357" y="274853"/>
                  </a:lnTo>
                  <a:close/>
                </a:path>
                <a:path w="468630" h="609600">
                  <a:moveTo>
                    <a:pt x="310903" y="390741"/>
                  </a:moveTo>
                  <a:lnTo>
                    <a:pt x="294342" y="390732"/>
                  </a:lnTo>
                  <a:lnTo>
                    <a:pt x="287873" y="384262"/>
                  </a:lnTo>
                  <a:lnTo>
                    <a:pt x="287949" y="315910"/>
                  </a:lnTo>
                  <a:lnTo>
                    <a:pt x="288063" y="314357"/>
                  </a:lnTo>
                  <a:lnTo>
                    <a:pt x="288437" y="311832"/>
                  </a:lnTo>
                  <a:lnTo>
                    <a:pt x="288437" y="295430"/>
                  </a:lnTo>
                  <a:lnTo>
                    <a:pt x="286741" y="287027"/>
                  </a:lnTo>
                  <a:lnTo>
                    <a:pt x="282115" y="280165"/>
                  </a:lnTo>
                  <a:lnTo>
                    <a:pt x="275253" y="275539"/>
                  </a:lnTo>
                  <a:lnTo>
                    <a:pt x="266850" y="273842"/>
                  </a:lnTo>
                  <a:lnTo>
                    <a:pt x="312263" y="273842"/>
                  </a:lnTo>
                  <a:lnTo>
                    <a:pt x="312977" y="274853"/>
                  </a:lnTo>
                  <a:lnTo>
                    <a:pt x="365357" y="274853"/>
                  </a:lnTo>
                  <a:lnTo>
                    <a:pt x="375477" y="281098"/>
                  </a:lnTo>
                  <a:lnTo>
                    <a:pt x="386615" y="296570"/>
                  </a:lnTo>
                  <a:lnTo>
                    <a:pt x="335833" y="296570"/>
                  </a:lnTo>
                  <a:lnTo>
                    <a:pt x="327554" y="299844"/>
                  </a:lnTo>
                  <a:lnTo>
                    <a:pt x="321108" y="305984"/>
                  </a:lnTo>
                  <a:lnTo>
                    <a:pt x="317410" y="314357"/>
                  </a:lnTo>
                  <a:lnTo>
                    <a:pt x="317382" y="384262"/>
                  </a:lnTo>
                  <a:lnTo>
                    <a:pt x="310903" y="390741"/>
                  </a:lnTo>
                  <a:close/>
                </a:path>
                <a:path w="468630" h="609600">
                  <a:moveTo>
                    <a:pt x="364351" y="609443"/>
                  </a:moveTo>
                  <a:lnTo>
                    <a:pt x="162563" y="609443"/>
                  </a:lnTo>
                  <a:lnTo>
                    <a:pt x="129445" y="604154"/>
                  </a:lnTo>
                  <a:lnTo>
                    <a:pt x="100430" y="589010"/>
                  </a:lnTo>
                  <a:lnTo>
                    <a:pt x="77598" y="565561"/>
                  </a:lnTo>
                  <a:lnTo>
                    <a:pt x="63028" y="535352"/>
                  </a:lnTo>
                  <a:lnTo>
                    <a:pt x="32151" y="414068"/>
                  </a:lnTo>
                  <a:lnTo>
                    <a:pt x="26614" y="394129"/>
                  </a:lnTo>
                  <a:lnTo>
                    <a:pt x="20232" y="374453"/>
                  </a:lnTo>
                  <a:lnTo>
                    <a:pt x="13016" y="355067"/>
                  </a:lnTo>
                  <a:lnTo>
                    <a:pt x="4973" y="335998"/>
                  </a:lnTo>
                  <a:lnTo>
                    <a:pt x="865" y="326810"/>
                  </a:lnTo>
                  <a:lnTo>
                    <a:pt x="0" y="322768"/>
                  </a:lnTo>
                  <a:lnTo>
                    <a:pt x="29042" y="289626"/>
                  </a:lnTo>
                  <a:lnTo>
                    <a:pt x="58972" y="293286"/>
                  </a:lnTo>
                  <a:lnTo>
                    <a:pt x="86759" y="303855"/>
                  </a:lnTo>
                  <a:lnTo>
                    <a:pt x="108114" y="318571"/>
                  </a:lnTo>
                  <a:lnTo>
                    <a:pt x="29042" y="318571"/>
                  </a:lnTo>
                  <a:lnTo>
                    <a:pt x="39932" y="344399"/>
                  </a:lnTo>
                  <a:lnTo>
                    <a:pt x="47578" y="364942"/>
                  </a:lnTo>
                  <a:lnTo>
                    <a:pt x="54339" y="385793"/>
                  </a:lnTo>
                  <a:lnTo>
                    <a:pt x="60206" y="406923"/>
                  </a:lnTo>
                  <a:lnTo>
                    <a:pt x="90839" y="527311"/>
                  </a:lnTo>
                  <a:lnTo>
                    <a:pt x="101388" y="549006"/>
                  </a:lnTo>
                  <a:lnTo>
                    <a:pt x="117851" y="565839"/>
                  </a:lnTo>
                  <a:lnTo>
                    <a:pt x="138740" y="576705"/>
                  </a:lnTo>
                  <a:lnTo>
                    <a:pt x="162563" y="580498"/>
                  </a:lnTo>
                  <a:lnTo>
                    <a:pt x="435516" y="580498"/>
                  </a:lnTo>
                  <a:lnTo>
                    <a:pt x="404788" y="601236"/>
                  </a:lnTo>
                  <a:lnTo>
                    <a:pt x="364351" y="609443"/>
                  </a:lnTo>
                  <a:close/>
                </a:path>
                <a:path w="468630" h="609600">
                  <a:moveTo>
                    <a:pt x="442404" y="297895"/>
                  </a:moveTo>
                  <a:lnTo>
                    <a:pt x="387569" y="297895"/>
                  </a:lnTo>
                  <a:lnTo>
                    <a:pt x="394152" y="294318"/>
                  </a:lnTo>
                  <a:lnTo>
                    <a:pt x="401141" y="291726"/>
                  </a:lnTo>
                  <a:lnTo>
                    <a:pt x="408428" y="290151"/>
                  </a:lnTo>
                  <a:lnTo>
                    <a:pt x="415901" y="289626"/>
                  </a:lnTo>
                  <a:lnTo>
                    <a:pt x="436308" y="293774"/>
                  </a:lnTo>
                  <a:lnTo>
                    <a:pt x="442404" y="297895"/>
                  </a:lnTo>
                  <a:close/>
                </a:path>
                <a:path w="468630" h="609600">
                  <a:moveTo>
                    <a:pt x="385751" y="405742"/>
                  </a:moveTo>
                  <a:lnTo>
                    <a:pt x="369764" y="405742"/>
                  </a:lnTo>
                  <a:lnTo>
                    <a:pt x="363285" y="399263"/>
                  </a:lnTo>
                  <a:lnTo>
                    <a:pt x="363285" y="319451"/>
                  </a:lnTo>
                  <a:lnTo>
                    <a:pt x="361944" y="311626"/>
                  </a:lnTo>
                  <a:lnTo>
                    <a:pt x="358175" y="304877"/>
                  </a:lnTo>
                  <a:lnTo>
                    <a:pt x="352403" y="299735"/>
                  </a:lnTo>
                  <a:lnTo>
                    <a:pt x="345052" y="296730"/>
                  </a:lnTo>
                  <a:lnTo>
                    <a:pt x="335833" y="296570"/>
                  </a:lnTo>
                  <a:lnTo>
                    <a:pt x="386615" y="296570"/>
                  </a:lnTo>
                  <a:lnTo>
                    <a:pt x="387569" y="297895"/>
                  </a:lnTo>
                  <a:lnTo>
                    <a:pt x="442404" y="297895"/>
                  </a:lnTo>
                  <a:lnTo>
                    <a:pt x="452963" y="305034"/>
                  </a:lnTo>
                  <a:lnTo>
                    <a:pt x="461919" y="318354"/>
                  </a:lnTo>
                  <a:lnTo>
                    <a:pt x="415534" y="318354"/>
                  </a:lnTo>
                  <a:lnTo>
                    <a:pt x="406389" y="320296"/>
                  </a:lnTo>
                  <a:lnTo>
                    <a:pt x="398956" y="325417"/>
                  </a:lnTo>
                  <a:lnTo>
                    <a:pt x="393987" y="332952"/>
                  </a:lnTo>
                  <a:lnTo>
                    <a:pt x="392321" y="341656"/>
                  </a:lnTo>
                  <a:lnTo>
                    <a:pt x="392229" y="399263"/>
                  </a:lnTo>
                  <a:lnTo>
                    <a:pt x="385751" y="405742"/>
                  </a:lnTo>
                  <a:close/>
                </a:path>
                <a:path w="468630" h="609600">
                  <a:moveTo>
                    <a:pt x="435516" y="580498"/>
                  </a:moveTo>
                  <a:lnTo>
                    <a:pt x="364351" y="580498"/>
                  </a:lnTo>
                  <a:lnTo>
                    <a:pt x="393521" y="574570"/>
                  </a:lnTo>
                  <a:lnTo>
                    <a:pt x="417340" y="558489"/>
                  </a:lnTo>
                  <a:lnTo>
                    <a:pt x="433406" y="534659"/>
                  </a:lnTo>
                  <a:lnTo>
                    <a:pt x="439315" y="505484"/>
                  </a:lnTo>
                  <a:lnTo>
                    <a:pt x="439315" y="341656"/>
                  </a:lnTo>
                  <a:lnTo>
                    <a:pt x="437372" y="332512"/>
                  </a:lnTo>
                  <a:lnTo>
                    <a:pt x="432250" y="325080"/>
                  </a:lnTo>
                  <a:lnTo>
                    <a:pt x="424716" y="320111"/>
                  </a:lnTo>
                  <a:lnTo>
                    <a:pt x="415534" y="318354"/>
                  </a:lnTo>
                  <a:lnTo>
                    <a:pt x="461919" y="318354"/>
                  </a:lnTo>
                  <a:lnTo>
                    <a:pt x="464180" y="321717"/>
                  </a:lnTo>
                  <a:lnTo>
                    <a:pt x="468179" y="341656"/>
                  </a:lnTo>
                  <a:lnTo>
                    <a:pt x="468274" y="505484"/>
                  </a:lnTo>
                  <a:lnTo>
                    <a:pt x="460081" y="545923"/>
                  </a:lnTo>
                  <a:lnTo>
                    <a:pt x="437808" y="578951"/>
                  </a:lnTo>
                  <a:lnTo>
                    <a:pt x="435516" y="580498"/>
                  </a:lnTo>
                  <a:close/>
                </a:path>
                <a:path w="468630" h="609600">
                  <a:moveTo>
                    <a:pt x="154786" y="463997"/>
                  </a:moveTo>
                  <a:lnTo>
                    <a:pt x="138799" y="463997"/>
                  </a:lnTo>
                  <a:lnTo>
                    <a:pt x="132321" y="457518"/>
                  </a:lnTo>
                  <a:lnTo>
                    <a:pt x="132321" y="395777"/>
                  </a:lnTo>
                  <a:lnTo>
                    <a:pt x="107433" y="359720"/>
                  </a:lnTo>
                  <a:lnTo>
                    <a:pt x="92087" y="342420"/>
                  </a:lnTo>
                  <a:lnTo>
                    <a:pt x="73311" y="329483"/>
                  </a:lnTo>
                  <a:lnTo>
                    <a:pt x="51998" y="321377"/>
                  </a:lnTo>
                  <a:lnTo>
                    <a:pt x="29042" y="318571"/>
                  </a:lnTo>
                  <a:lnTo>
                    <a:pt x="108114" y="318571"/>
                  </a:lnTo>
                  <a:lnTo>
                    <a:pt x="111238" y="320724"/>
                  </a:lnTo>
                  <a:lnTo>
                    <a:pt x="131245" y="343280"/>
                  </a:lnTo>
                  <a:lnTo>
                    <a:pt x="132311" y="344823"/>
                  </a:lnTo>
                  <a:lnTo>
                    <a:pt x="161265" y="344823"/>
                  </a:lnTo>
                  <a:lnTo>
                    <a:pt x="161265" y="457518"/>
                  </a:lnTo>
                  <a:lnTo>
                    <a:pt x="154786" y="46399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92" y="2852435"/>
            <a:ext cx="1475108" cy="146068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2061" y="3050033"/>
            <a:ext cx="1063625" cy="1143000"/>
            <a:chOff x="5252061" y="3050033"/>
            <a:chExt cx="1063625" cy="1143000"/>
          </a:xfrm>
        </p:grpSpPr>
        <p:sp>
          <p:nvSpPr>
            <p:cNvPr id="19" name="object 19"/>
            <p:cNvSpPr/>
            <p:nvPr/>
          </p:nvSpPr>
          <p:spPr>
            <a:xfrm>
              <a:off x="5285799" y="3143355"/>
              <a:ext cx="765810" cy="1015365"/>
            </a:xfrm>
            <a:custGeom>
              <a:avLst/>
              <a:gdLst/>
              <a:ahLst/>
              <a:cxnLst/>
              <a:rect l="l" t="t" r="r" b="b"/>
              <a:pathLst>
                <a:path w="765810" h="1015364">
                  <a:moveTo>
                    <a:pt x="608237" y="1015228"/>
                  </a:moveTo>
                  <a:lnTo>
                    <a:pt x="522401" y="1000229"/>
                  </a:lnTo>
                  <a:lnTo>
                    <a:pt x="459431" y="971316"/>
                  </a:lnTo>
                  <a:lnTo>
                    <a:pt x="417840" y="945293"/>
                  </a:lnTo>
                  <a:lnTo>
                    <a:pt x="378279" y="915488"/>
                  </a:lnTo>
                  <a:lnTo>
                    <a:pt x="340807" y="882580"/>
                  </a:lnTo>
                  <a:lnTo>
                    <a:pt x="305482" y="847247"/>
                  </a:lnTo>
                  <a:lnTo>
                    <a:pt x="272362" y="810169"/>
                  </a:lnTo>
                  <a:lnTo>
                    <a:pt x="241506" y="772025"/>
                  </a:lnTo>
                  <a:lnTo>
                    <a:pt x="212971" y="733495"/>
                  </a:lnTo>
                  <a:lnTo>
                    <a:pt x="186816" y="695259"/>
                  </a:lnTo>
                  <a:lnTo>
                    <a:pt x="163098" y="657994"/>
                  </a:lnTo>
                  <a:lnTo>
                    <a:pt x="141877" y="622382"/>
                  </a:lnTo>
                  <a:lnTo>
                    <a:pt x="119405" y="582031"/>
                  </a:lnTo>
                  <a:lnTo>
                    <a:pt x="96808" y="538089"/>
                  </a:lnTo>
                  <a:lnTo>
                    <a:pt x="74860" y="491101"/>
                  </a:lnTo>
                  <a:lnTo>
                    <a:pt x="54331" y="441611"/>
                  </a:lnTo>
                  <a:lnTo>
                    <a:pt x="35994" y="390162"/>
                  </a:lnTo>
                  <a:lnTo>
                    <a:pt x="20620" y="337300"/>
                  </a:lnTo>
                  <a:lnTo>
                    <a:pt x="8982" y="283568"/>
                  </a:lnTo>
                  <a:lnTo>
                    <a:pt x="1851" y="229511"/>
                  </a:lnTo>
                  <a:lnTo>
                    <a:pt x="0" y="175673"/>
                  </a:lnTo>
                  <a:lnTo>
                    <a:pt x="6645" y="109033"/>
                  </a:lnTo>
                  <a:lnTo>
                    <a:pt x="20474" y="59968"/>
                  </a:lnTo>
                  <a:lnTo>
                    <a:pt x="36762" y="28153"/>
                  </a:lnTo>
                  <a:lnTo>
                    <a:pt x="50784" y="13266"/>
                  </a:lnTo>
                  <a:lnTo>
                    <a:pt x="73754" y="0"/>
                  </a:lnTo>
                  <a:lnTo>
                    <a:pt x="64606" y="23110"/>
                  </a:lnTo>
                  <a:lnTo>
                    <a:pt x="56698" y="52007"/>
                  </a:lnTo>
                  <a:lnTo>
                    <a:pt x="50941" y="86756"/>
                  </a:lnTo>
                  <a:lnTo>
                    <a:pt x="48247" y="127428"/>
                  </a:lnTo>
                  <a:lnTo>
                    <a:pt x="50097" y="181268"/>
                  </a:lnTo>
                  <a:lnTo>
                    <a:pt x="57227" y="235326"/>
                  </a:lnTo>
                  <a:lnTo>
                    <a:pt x="68865" y="289058"/>
                  </a:lnTo>
                  <a:lnTo>
                    <a:pt x="84239" y="341920"/>
                  </a:lnTo>
                  <a:lnTo>
                    <a:pt x="102577" y="393366"/>
                  </a:lnTo>
                  <a:lnTo>
                    <a:pt x="123106" y="442854"/>
                  </a:lnTo>
                  <a:lnTo>
                    <a:pt x="145056" y="489839"/>
                  </a:lnTo>
                  <a:lnTo>
                    <a:pt x="167653" y="533777"/>
                  </a:lnTo>
                  <a:lnTo>
                    <a:pt x="190125" y="574124"/>
                  </a:lnTo>
                  <a:lnTo>
                    <a:pt x="211346" y="609738"/>
                  </a:lnTo>
                  <a:lnTo>
                    <a:pt x="235064" y="647004"/>
                  </a:lnTo>
                  <a:lnTo>
                    <a:pt x="261219" y="685241"/>
                  </a:lnTo>
                  <a:lnTo>
                    <a:pt x="289754" y="723771"/>
                  </a:lnTo>
                  <a:lnTo>
                    <a:pt x="320610" y="761914"/>
                  </a:lnTo>
                  <a:lnTo>
                    <a:pt x="353730" y="798991"/>
                  </a:lnTo>
                  <a:lnTo>
                    <a:pt x="389055" y="834323"/>
                  </a:lnTo>
                  <a:lnTo>
                    <a:pt x="426527" y="867231"/>
                  </a:lnTo>
                  <a:lnTo>
                    <a:pt x="466088" y="897036"/>
                  </a:lnTo>
                  <a:lnTo>
                    <a:pt x="507679" y="923059"/>
                  </a:lnTo>
                  <a:lnTo>
                    <a:pt x="570649" y="951972"/>
                  </a:lnTo>
                  <a:lnTo>
                    <a:pt x="620951" y="964972"/>
                  </a:lnTo>
                  <a:lnTo>
                    <a:pt x="656485" y="966971"/>
                  </a:lnTo>
                  <a:lnTo>
                    <a:pt x="675146" y="962878"/>
                  </a:lnTo>
                  <a:lnTo>
                    <a:pt x="765677" y="910634"/>
                  </a:lnTo>
                  <a:lnTo>
                    <a:pt x="763192" y="920595"/>
                  </a:lnTo>
                  <a:lnTo>
                    <a:pt x="758588" y="929628"/>
                  </a:lnTo>
                  <a:lnTo>
                    <a:pt x="752083" y="937406"/>
                  </a:lnTo>
                  <a:lnTo>
                    <a:pt x="743894" y="943599"/>
                  </a:lnTo>
                  <a:lnTo>
                    <a:pt x="626898" y="1011135"/>
                  </a:lnTo>
                  <a:lnTo>
                    <a:pt x="608237" y="101522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2061" y="3050033"/>
              <a:ext cx="833755" cy="1143000"/>
            </a:xfrm>
            <a:custGeom>
              <a:avLst/>
              <a:gdLst/>
              <a:ahLst/>
              <a:cxnLst/>
              <a:rect l="l" t="t" r="r" b="b"/>
              <a:pathLst>
                <a:path w="833754" h="1143000">
                  <a:moveTo>
                    <a:pt x="633271" y="1142709"/>
                  </a:moveTo>
                  <a:lnTo>
                    <a:pt x="578151" y="1135411"/>
                  </a:lnTo>
                  <a:lnTo>
                    <a:pt x="515241" y="1113517"/>
                  </a:lnTo>
                  <a:lnTo>
                    <a:pt x="476646" y="1094068"/>
                  </a:lnTo>
                  <a:lnTo>
                    <a:pt x="433131" y="1066882"/>
                  </a:lnTo>
                  <a:lnTo>
                    <a:pt x="391807" y="1035846"/>
                  </a:lnTo>
                  <a:lnTo>
                    <a:pt x="352726" y="1001657"/>
                  </a:lnTo>
                  <a:lnTo>
                    <a:pt x="315942" y="965012"/>
                  </a:lnTo>
                  <a:lnTo>
                    <a:pt x="281505" y="926607"/>
                  </a:lnTo>
                  <a:lnTo>
                    <a:pt x="249469" y="887139"/>
                  </a:lnTo>
                  <a:lnTo>
                    <a:pt x="219885" y="847305"/>
                  </a:lnTo>
                  <a:lnTo>
                    <a:pt x="192807" y="807801"/>
                  </a:lnTo>
                  <a:lnTo>
                    <a:pt x="168287" y="769325"/>
                  </a:lnTo>
                  <a:lnTo>
                    <a:pt x="146376" y="732572"/>
                  </a:lnTo>
                  <a:lnTo>
                    <a:pt x="125518" y="695247"/>
                  </a:lnTo>
                  <a:lnTo>
                    <a:pt x="104492" y="654832"/>
                  </a:lnTo>
                  <a:lnTo>
                    <a:pt x="83879" y="611727"/>
                  </a:lnTo>
                  <a:lnTo>
                    <a:pt x="64260" y="566333"/>
                  </a:lnTo>
                  <a:lnTo>
                    <a:pt x="46218" y="519050"/>
                  </a:lnTo>
                  <a:lnTo>
                    <a:pt x="30332" y="470279"/>
                  </a:lnTo>
                  <a:lnTo>
                    <a:pt x="17184" y="420419"/>
                  </a:lnTo>
                  <a:lnTo>
                    <a:pt x="7355" y="369872"/>
                  </a:lnTo>
                  <a:lnTo>
                    <a:pt x="1427" y="319039"/>
                  </a:lnTo>
                  <a:lnTo>
                    <a:pt x="0" y="268991"/>
                  </a:lnTo>
                  <a:lnTo>
                    <a:pt x="7" y="267914"/>
                  </a:lnTo>
                  <a:lnTo>
                    <a:pt x="2759" y="225739"/>
                  </a:lnTo>
                  <a:lnTo>
                    <a:pt x="15838" y="161181"/>
                  </a:lnTo>
                  <a:lnTo>
                    <a:pt x="33415" y="117992"/>
                  </a:lnTo>
                  <a:lnTo>
                    <a:pt x="55803" y="86603"/>
                  </a:lnTo>
                  <a:lnTo>
                    <a:pt x="184643" y="9794"/>
                  </a:lnTo>
                  <a:lnTo>
                    <a:pt x="214268" y="0"/>
                  </a:lnTo>
                  <a:lnTo>
                    <a:pt x="244329" y="2154"/>
                  </a:lnTo>
                  <a:lnTo>
                    <a:pt x="271426" y="15346"/>
                  </a:lnTo>
                  <a:lnTo>
                    <a:pt x="287266" y="33156"/>
                  </a:lnTo>
                  <a:lnTo>
                    <a:pt x="215809" y="33156"/>
                  </a:lnTo>
                  <a:lnTo>
                    <a:pt x="208218" y="35183"/>
                  </a:lnTo>
                  <a:lnTo>
                    <a:pt x="84529" y="106584"/>
                  </a:lnTo>
                  <a:lnTo>
                    <a:pt x="54218" y="153286"/>
                  </a:lnTo>
                  <a:lnTo>
                    <a:pt x="40389" y="202351"/>
                  </a:lnTo>
                  <a:lnTo>
                    <a:pt x="33744" y="268991"/>
                  </a:lnTo>
                  <a:lnTo>
                    <a:pt x="35594" y="322832"/>
                  </a:lnTo>
                  <a:lnTo>
                    <a:pt x="42724" y="376890"/>
                  </a:lnTo>
                  <a:lnTo>
                    <a:pt x="54362" y="430622"/>
                  </a:lnTo>
                  <a:lnTo>
                    <a:pt x="69736" y="483483"/>
                  </a:lnTo>
                  <a:lnTo>
                    <a:pt x="88074" y="534930"/>
                  </a:lnTo>
                  <a:lnTo>
                    <a:pt x="108603" y="584417"/>
                  </a:lnTo>
                  <a:lnTo>
                    <a:pt x="130552" y="631402"/>
                  </a:lnTo>
                  <a:lnTo>
                    <a:pt x="153149" y="675340"/>
                  </a:lnTo>
                  <a:lnTo>
                    <a:pt x="175622" y="715687"/>
                  </a:lnTo>
                  <a:lnTo>
                    <a:pt x="196843" y="751300"/>
                  </a:lnTo>
                  <a:lnTo>
                    <a:pt x="220560" y="788564"/>
                  </a:lnTo>
                  <a:lnTo>
                    <a:pt x="246716" y="826801"/>
                  </a:lnTo>
                  <a:lnTo>
                    <a:pt x="275251" y="865330"/>
                  </a:lnTo>
                  <a:lnTo>
                    <a:pt x="306108" y="903474"/>
                  </a:lnTo>
                  <a:lnTo>
                    <a:pt x="339229" y="940551"/>
                  </a:lnTo>
                  <a:lnTo>
                    <a:pt x="374555" y="975883"/>
                  </a:lnTo>
                  <a:lnTo>
                    <a:pt x="412028" y="1008790"/>
                  </a:lnTo>
                  <a:lnTo>
                    <a:pt x="451591" y="1038594"/>
                  </a:lnTo>
                  <a:lnTo>
                    <a:pt x="493185" y="1064615"/>
                  </a:lnTo>
                  <a:lnTo>
                    <a:pt x="556155" y="1093528"/>
                  </a:lnTo>
                  <a:lnTo>
                    <a:pt x="606458" y="1106529"/>
                  </a:lnTo>
                  <a:lnTo>
                    <a:pt x="641992" y="1108527"/>
                  </a:lnTo>
                  <a:lnTo>
                    <a:pt x="721122" y="1108527"/>
                  </a:lnTo>
                  <a:lnTo>
                    <a:pt x="677527" y="1133693"/>
                  </a:lnTo>
                  <a:lnTo>
                    <a:pt x="668866" y="1137614"/>
                  </a:lnTo>
                  <a:lnTo>
                    <a:pt x="658479" y="1140434"/>
                  </a:lnTo>
                  <a:lnTo>
                    <a:pt x="646553" y="1142138"/>
                  </a:lnTo>
                  <a:lnTo>
                    <a:pt x="633271" y="1142709"/>
                  </a:lnTo>
                  <a:close/>
                </a:path>
                <a:path w="833754" h="1143000">
                  <a:moveTo>
                    <a:pt x="533818" y="879370"/>
                  </a:moveTo>
                  <a:lnTo>
                    <a:pt x="458748" y="860360"/>
                  </a:lnTo>
                  <a:lnTo>
                    <a:pt x="420954" y="837448"/>
                  </a:lnTo>
                  <a:lnTo>
                    <a:pt x="383524" y="805790"/>
                  </a:lnTo>
                  <a:lnTo>
                    <a:pt x="346517" y="765440"/>
                  </a:lnTo>
                  <a:lnTo>
                    <a:pt x="309991" y="716455"/>
                  </a:lnTo>
                  <a:lnTo>
                    <a:pt x="274004" y="658891"/>
                  </a:lnTo>
                  <a:lnTo>
                    <a:pt x="243223" y="600892"/>
                  </a:lnTo>
                  <a:lnTo>
                    <a:pt x="219878" y="546433"/>
                  </a:lnTo>
                  <a:lnTo>
                    <a:pt x="203989" y="495591"/>
                  </a:lnTo>
                  <a:lnTo>
                    <a:pt x="195574" y="448442"/>
                  </a:lnTo>
                  <a:lnTo>
                    <a:pt x="194651" y="405062"/>
                  </a:lnTo>
                  <a:lnTo>
                    <a:pt x="201240" y="365528"/>
                  </a:lnTo>
                  <a:lnTo>
                    <a:pt x="215729" y="329901"/>
                  </a:lnTo>
                  <a:lnTo>
                    <a:pt x="247818" y="291557"/>
                  </a:lnTo>
                  <a:lnTo>
                    <a:pt x="322042" y="247792"/>
                  </a:lnTo>
                  <a:lnTo>
                    <a:pt x="329185" y="242582"/>
                  </a:lnTo>
                  <a:lnTo>
                    <a:pt x="335094" y="236122"/>
                  </a:lnTo>
                  <a:lnTo>
                    <a:pt x="339612" y="228622"/>
                  </a:lnTo>
                  <a:lnTo>
                    <a:pt x="342580" y="220294"/>
                  </a:lnTo>
                  <a:lnTo>
                    <a:pt x="344046" y="211479"/>
                  </a:lnTo>
                  <a:lnTo>
                    <a:pt x="343772" y="202629"/>
                  </a:lnTo>
                  <a:lnTo>
                    <a:pt x="262916" y="55555"/>
                  </a:lnTo>
                  <a:lnTo>
                    <a:pt x="231639" y="33714"/>
                  </a:lnTo>
                  <a:lnTo>
                    <a:pt x="215809" y="33156"/>
                  </a:lnTo>
                  <a:lnTo>
                    <a:pt x="287266" y="33156"/>
                  </a:lnTo>
                  <a:lnTo>
                    <a:pt x="367383" y="168971"/>
                  </a:lnTo>
                  <a:lnTo>
                    <a:pt x="377765" y="213469"/>
                  </a:lnTo>
                  <a:lnTo>
                    <a:pt x="375261" y="228790"/>
                  </a:lnTo>
                  <a:lnTo>
                    <a:pt x="351533" y="267914"/>
                  </a:lnTo>
                  <a:lnTo>
                    <a:pt x="272453" y="315423"/>
                  </a:lnTo>
                  <a:lnTo>
                    <a:pt x="267051" y="319336"/>
                  </a:lnTo>
                  <a:lnTo>
                    <a:pt x="255978" y="330471"/>
                  </a:lnTo>
                  <a:lnTo>
                    <a:pt x="243126" y="350169"/>
                  </a:lnTo>
                  <a:lnTo>
                    <a:pt x="232466" y="379723"/>
                  </a:lnTo>
                  <a:lnTo>
                    <a:pt x="228661" y="405062"/>
                  </a:lnTo>
                  <a:lnTo>
                    <a:pt x="228772" y="437867"/>
                  </a:lnTo>
                  <a:lnTo>
                    <a:pt x="234661" y="477272"/>
                  </a:lnTo>
                  <a:lnTo>
                    <a:pt x="247927" y="524143"/>
                  </a:lnTo>
                  <a:lnTo>
                    <a:pt x="270236" y="578914"/>
                  </a:lnTo>
                  <a:lnTo>
                    <a:pt x="303252" y="642019"/>
                  </a:lnTo>
                  <a:lnTo>
                    <a:pt x="343829" y="705938"/>
                  </a:lnTo>
                  <a:lnTo>
                    <a:pt x="382221" y="755114"/>
                  </a:lnTo>
                  <a:lnTo>
                    <a:pt x="417988" y="791415"/>
                  </a:lnTo>
                  <a:lnTo>
                    <a:pt x="450690" y="816707"/>
                  </a:lnTo>
                  <a:lnTo>
                    <a:pt x="505139" y="841735"/>
                  </a:lnTo>
                  <a:lnTo>
                    <a:pt x="533600" y="845616"/>
                  </a:lnTo>
                  <a:lnTo>
                    <a:pt x="626872" y="845616"/>
                  </a:lnTo>
                  <a:lnTo>
                    <a:pt x="590675" y="866509"/>
                  </a:lnTo>
                  <a:lnTo>
                    <a:pt x="581891" y="870718"/>
                  </a:lnTo>
                  <a:lnTo>
                    <a:pt x="562552" y="876562"/>
                  </a:lnTo>
                  <a:lnTo>
                    <a:pt x="533818" y="879370"/>
                  </a:lnTo>
                  <a:close/>
                </a:path>
                <a:path w="833754" h="1143000">
                  <a:moveTo>
                    <a:pt x="626872" y="845616"/>
                  </a:moveTo>
                  <a:lnTo>
                    <a:pt x="533600" y="845616"/>
                  </a:lnTo>
                  <a:lnTo>
                    <a:pt x="555015" y="843703"/>
                  </a:lnTo>
                  <a:lnTo>
                    <a:pt x="568549" y="839755"/>
                  </a:lnTo>
                  <a:lnTo>
                    <a:pt x="573366" y="837529"/>
                  </a:lnTo>
                  <a:lnTo>
                    <a:pt x="640235" y="798927"/>
                  </a:lnTo>
                  <a:lnTo>
                    <a:pt x="654444" y="792568"/>
                  </a:lnTo>
                  <a:lnTo>
                    <a:pt x="669484" y="789192"/>
                  </a:lnTo>
                  <a:lnTo>
                    <a:pt x="684895" y="788854"/>
                  </a:lnTo>
                  <a:lnTo>
                    <a:pt x="700215" y="791613"/>
                  </a:lnTo>
                  <a:lnTo>
                    <a:pt x="714738" y="797115"/>
                  </a:lnTo>
                  <a:lnTo>
                    <a:pt x="727793" y="805257"/>
                  </a:lnTo>
                  <a:lnTo>
                    <a:pt x="739028" y="815768"/>
                  </a:lnTo>
                  <a:lnTo>
                    <a:pt x="743896" y="822542"/>
                  </a:lnTo>
                  <a:lnTo>
                    <a:pt x="682509" y="822542"/>
                  </a:lnTo>
                  <a:lnTo>
                    <a:pt x="673755" y="822698"/>
                  </a:lnTo>
                  <a:lnTo>
                    <a:pt x="665203" y="824581"/>
                  </a:lnTo>
                  <a:lnTo>
                    <a:pt x="657117" y="828158"/>
                  </a:lnTo>
                  <a:lnTo>
                    <a:pt x="626872" y="845616"/>
                  </a:lnTo>
                  <a:close/>
                </a:path>
                <a:path w="833754" h="1143000">
                  <a:moveTo>
                    <a:pt x="721122" y="1108527"/>
                  </a:moveTo>
                  <a:lnTo>
                    <a:pt x="641992" y="1108527"/>
                  </a:lnTo>
                  <a:lnTo>
                    <a:pt x="660653" y="1104435"/>
                  </a:lnTo>
                  <a:lnTo>
                    <a:pt x="777636" y="1036898"/>
                  </a:lnTo>
                  <a:lnTo>
                    <a:pt x="790844" y="1025013"/>
                  </a:lnTo>
                  <a:lnTo>
                    <a:pt x="798325" y="1009557"/>
                  </a:lnTo>
                  <a:lnTo>
                    <a:pt x="799569" y="992431"/>
                  </a:lnTo>
                  <a:lnTo>
                    <a:pt x="794067" y="975536"/>
                  </a:lnTo>
                  <a:lnTo>
                    <a:pt x="718843" y="845250"/>
                  </a:lnTo>
                  <a:lnTo>
                    <a:pt x="682509" y="822542"/>
                  </a:lnTo>
                  <a:lnTo>
                    <a:pt x="743896" y="822542"/>
                  </a:lnTo>
                  <a:lnTo>
                    <a:pt x="748092" y="828380"/>
                  </a:lnTo>
                  <a:lnTo>
                    <a:pt x="823316" y="958666"/>
                  </a:lnTo>
                  <a:lnTo>
                    <a:pt x="833248" y="988280"/>
                  </a:lnTo>
                  <a:lnTo>
                    <a:pt x="831144" y="1018364"/>
                  </a:lnTo>
                  <a:lnTo>
                    <a:pt x="817928" y="1045471"/>
                  </a:lnTo>
                  <a:lnTo>
                    <a:pt x="794523" y="1066156"/>
                  </a:lnTo>
                  <a:lnTo>
                    <a:pt x="721122" y="1108527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6102" y="3783606"/>
              <a:ext cx="133676" cy="1850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4524" y="3649205"/>
              <a:ext cx="340995" cy="444500"/>
            </a:xfrm>
            <a:custGeom>
              <a:avLst/>
              <a:gdLst/>
              <a:ahLst/>
              <a:cxnLst/>
              <a:rect l="l" t="t" r="r" b="b"/>
              <a:pathLst>
                <a:path w="340995" h="444500">
                  <a:moveTo>
                    <a:pt x="273380" y="243903"/>
                  </a:moveTo>
                  <a:lnTo>
                    <a:pt x="265099" y="197091"/>
                  </a:lnTo>
                  <a:lnTo>
                    <a:pt x="244856" y="153365"/>
                  </a:lnTo>
                  <a:lnTo>
                    <a:pt x="212775" y="115201"/>
                  </a:lnTo>
                  <a:lnTo>
                    <a:pt x="176555" y="89433"/>
                  </a:lnTo>
                  <a:lnTo>
                    <a:pt x="135826" y="73177"/>
                  </a:lnTo>
                  <a:lnTo>
                    <a:pt x="92430" y="66903"/>
                  </a:lnTo>
                  <a:lnTo>
                    <a:pt x="48171" y="71094"/>
                  </a:lnTo>
                  <a:lnTo>
                    <a:pt x="42037" y="73799"/>
                  </a:lnTo>
                  <a:lnTo>
                    <a:pt x="37566" y="78473"/>
                  </a:lnTo>
                  <a:lnTo>
                    <a:pt x="35179" y="84493"/>
                  </a:lnTo>
                  <a:lnTo>
                    <a:pt x="35280" y="91198"/>
                  </a:lnTo>
                  <a:lnTo>
                    <a:pt x="104000" y="101434"/>
                  </a:lnTo>
                  <a:lnTo>
                    <a:pt x="149390" y="113652"/>
                  </a:lnTo>
                  <a:lnTo>
                    <a:pt x="188569" y="138823"/>
                  </a:lnTo>
                  <a:lnTo>
                    <a:pt x="218541" y="175031"/>
                  </a:lnTo>
                  <a:lnTo>
                    <a:pt x="236347" y="220357"/>
                  </a:lnTo>
                  <a:lnTo>
                    <a:pt x="239776" y="256565"/>
                  </a:lnTo>
                  <a:lnTo>
                    <a:pt x="234645" y="292074"/>
                  </a:lnTo>
                  <a:lnTo>
                    <a:pt x="221335" y="325386"/>
                  </a:lnTo>
                  <a:lnTo>
                    <a:pt x="200253" y="355028"/>
                  </a:lnTo>
                  <a:lnTo>
                    <a:pt x="196811" y="360781"/>
                  </a:lnTo>
                  <a:lnTo>
                    <a:pt x="213525" y="383260"/>
                  </a:lnTo>
                  <a:lnTo>
                    <a:pt x="219811" y="381723"/>
                  </a:lnTo>
                  <a:lnTo>
                    <a:pt x="225221" y="377761"/>
                  </a:lnTo>
                  <a:lnTo>
                    <a:pt x="253555" y="336740"/>
                  </a:lnTo>
                  <a:lnTo>
                    <a:pt x="269570" y="291287"/>
                  </a:lnTo>
                  <a:lnTo>
                    <a:pt x="273380" y="243903"/>
                  </a:lnTo>
                  <a:close/>
                </a:path>
                <a:path w="340995" h="444500">
                  <a:moveTo>
                    <a:pt x="340918" y="241922"/>
                  </a:moveTo>
                  <a:lnTo>
                    <a:pt x="335419" y="198958"/>
                  </a:lnTo>
                  <a:lnTo>
                    <a:pt x="322529" y="157200"/>
                  </a:lnTo>
                  <a:lnTo>
                    <a:pt x="302209" y="117652"/>
                  </a:lnTo>
                  <a:lnTo>
                    <a:pt x="274421" y="81343"/>
                  </a:lnTo>
                  <a:lnTo>
                    <a:pt x="238391" y="48920"/>
                  </a:lnTo>
                  <a:lnTo>
                    <a:pt x="197612" y="24345"/>
                  </a:lnTo>
                  <a:lnTo>
                    <a:pt x="153314" y="7924"/>
                  </a:lnTo>
                  <a:lnTo>
                    <a:pt x="106743" y="0"/>
                  </a:lnTo>
                  <a:lnTo>
                    <a:pt x="59143" y="901"/>
                  </a:lnTo>
                  <a:lnTo>
                    <a:pt x="11734" y="10947"/>
                  </a:lnTo>
                  <a:lnTo>
                    <a:pt x="5867" y="14198"/>
                  </a:lnTo>
                  <a:lnTo>
                    <a:pt x="1828" y="19265"/>
                  </a:lnTo>
                  <a:lnTo>
                    <a:pt x="0" y="25476"/>
                  </a:lnTo>
                  <a:lnTo>
                    <a:pt x="711" y="32131"/>
                  </a:lnTo>
                  <a:lnTo>
                    <a:pt x="21894" y="43141"/>
                  </a:lnTo>
                  <a:lnTo>
                    <a:pt x="65468" y="34137"/>
                  </a:lnTo>
                  <a:lnTo>
                    <a:pt x="108635" y="33985"/>
                  </a:lnTo>
                  <a:lnTo>
                    <a:pt x="150304" y="42125"/>
                  </a:lnTo>
                  <a:lnTo>
                    <a:pt x="189357" y="57962"/>
                  </a:lnTo>
                  <a:lnTo>
                    <a:pt x="224688" y="80937"/>
                  </a:lnTo>
                  <a:lnTo>
                    <a:pt x="255193" y="110464"/>
                  </a:lnTo>
                  <a:lnTo>
                    <a:pt x="279768" y="145961"/>
                  </a:lnTo>
                  <a:lnTo>
                    <a:pt x="297294" y="186855"/>
                  </a:lnTo>
                  <a:lnTo>
                    <a:pt x="306781" y="236220"/>
                  </a:lnTo>
                  <a:lnTo>
                    <a:pt x="304927" y="285508"/>
                  </a:lnTo>
                  <a:lnTo>
                    <a:pt x="292227" y="332892"/>
                  </a:lnTo>
                  <a:lnTo>
                    <a:pt x="269189" y="376504"/>
                  </a:lnTo>
                  <a:lnTo>
                    <a:pt x="236296" y="414502"/>
                  </a:lnTo>
                  <a:lnTo>
                    <a:pt x="232283" y="419874"/>
                  </a:lnTo>
                  <a:lnTo>
                    <a:pt x="230708" y="426161"/>
                  </a:lnTo>
                  <a:lnTo>
                    <a:pt x="231609" y="432562"/>
                  </a:lnTo>
                  <a:lnTo>
                    <a:pt x="235013" y="438340"/>
                  </a:lnTo>
                  <a:lnTo>
                    <a:pt x="240398" y="442341"/>
                  </a:lnTo>
                  <a:lnTo>
                    <a:pt x="246672" y="443915"/>
                  </a:lnTo>
                  <a:lnTo>
                    <a:pt x="253085" y="443026"/>
                  </a:lnTo>
                  <a:lnTo>
                    <a:pt x="289890" y="405587"/>
                  </a:lnTo>
                  <a:lnTo>
                    <a:pt x="313512" y="367919"/>
                  </a:lnTo>
                  <a:lnTo>
                    <a:pt x="329920" y="327418"/>
                  </a:lnTo>
                  <a:lnTo>
                    <a:pt x="339077" y="285076"/>
                  </a:lnTo>
                  <a:lnTo>
                    <a:pt x="340918" y="2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Мы не можем опросить всех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043" y="2110342"/>
            <a:ext cx="147256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>
                <a:solidFill>
                  <a:srgbClr val="0432FF"/>
                </a:solidFill>
              </a:rPr>
              <a:t>Генеральная совокупность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7034" y="2153799"/>
            <a:ext cx="147256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>
                <a:solidFill>
                  <a:srgbClr val="0432FF"/>
                </a:solidFill>
              </a:rPr>
              <a:t>Выборочная совокупность</a:t>
            </a:r>
            <a:endParaRPr>
              <a:solidFill>
                <a:srgbClr val="0432FF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2552" y="2672979"/>
            <a:ext cx="5717540" cy="3390265"/>
            <a:chOff x="992552" y="2672979"/>
            <a:chExt cx="5717540" cy="3390265"/>
          </a:xfrm>
        </p:grpSpPr>
        <p:sp>
          <p:nvSpPr>
            <p:cNvPr id="6" name="object 6"/>
            <p:cNvSpPr/>
            <p:nvPr/>
          </p:nvSpPr>
          <p:spPr>
            <a:xfrm>
              <a:off x="998902" y="3059341"/>
              <a:ext cx="5711190" cy="2997835"/>
            </a:xfrm>
            <a:custGeom>
              <a:avLst/>
              <a:gdLst/>
              <a:ahLst/>
              <a:cxnLst/>
              <a:rect l="l" t="t" r="r" b="b"/>
              <a:pathLst>
                <a:path w="5711190" h="2997835">
                  <a:moveTo>
                    <a:pt x="5079" y="2997537"/>
                  </a:moveTo>
                  <a:lnTo>
                    <a:pt x="5710878" y="2997537"/>
                  </a:lnTo>
                </a:path>
                <a:path w="5711190" h="2997835">
                  <a:moveTo>
                    <a:pt x="0" y="299753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1424" y="2672981"/>
              <a:ext cx="4143375" cy="3057525"/>
            </a:xfrm>
            <a:custGeom>
              <a:avLst/>
              <a:gdLst/>
              <a:ahLst/>
              <a:cxnLst/>
              <a:rect l="l" t="t" r="r" b="b"/>
              <a:pathLst>
                <a:path w="4143375" h="3057525">
                  <a:moveTo>
                    <a:pt x="337947" y="1238694"/>
                  </a:moveTo>
                  <a:lnTo>
                    <a:pt x="329996" y="1199324"/>
                  </a:lnTo>
                  <a:lnTo>
                    <a:pt x="308317" y="1167168"/>
                  </a:lnTo>
                  <a:lnTo>
                    <a:pt x="276161" y="1145489"/>
                  </a:lnTo>
                  <a:lnTo>
                    <a:pt x="236791" y="1137539"/>
                  </a:lnTo>
                  <a:lnTo>
                    <a:pt x="212699" y="1137539"/>
                  </a:lnTo>
                  <a:lnTo>
                    <a:pt x="234403" y="1122197"/>
                  </a:lnTo>
                  <a:lnTo>
                    <a:pt x="251053" y="1101534"/>
                  </a:lnTo>
                  <a:lnTo>
                    <a:pt x="261480" y="1076718"/>
                  </a:lnTo>
                  <a:lnTo>
                    <a:pt x="264515" y="1048918"/>
                  </a:lnTo>
                  <a:lnTo>
                    <a:pt x="256438" y="1014171"/>
                  </a:lnTo>
                  <a:lnTo>
                    <a:pt x="236728" y="985405"/>
                  </a:lnTo>
                  <a:lnTo>
                    <a:pt x="208153" y="965403"/>
                  </a:lnTo>
                  <a:lnTo>
                    <a:pt x="173494" y="956995"/>
                  </a:lnTo>
                  <a:lnTo>
                    <a:pt x="134696" y="963206"/>
                  </a:lnTo>
                  <a:lnTo>
                    <a:pt x="102857" y="983437"/>
                  </a:lnTo>
                  <a:lnTo>
                    <a:pt x="81292" y="1014310"/>
                  </a:lnTo>
                  <a:lnTo>
                    <a:pt x="73367" y="1052487"/>
                  </a:lnTo>
                  <a:lnTo>
                    <a:pt x="77139" y="1079182"/>
                  </a:lnTo>
                  <a:lnTo>
                    <a:pt x="87757" y="1102956"/>
                  </a:lnTo>
                  <a:lnTo>
                    <a:pt x="104152" y="1122756"/>
                  </a:lnTo>
                  <a:lnTo>
                    <a:pt x="125247" y="1137539"/>
                  </a:lnTo>
                  <a:lnTo>
                    <a:pt x="101168" y="1137539"/>
                  </a:lnTo>
                  <a:lnTo>
                    <a:pt x="61785" y="1145489"/>
                  </a:lnTo>
                  <a:lnTo>
                    <a:pt x="29629" y="1167168"/>
                  </a:lnTo>
                  <a:lnTo>
                    <a:pt x="7950" y="1199324"/>
                  </a:lnTo>
                  <a:lnTo>
                    <a:pt x="0" y="1238694"/>
                  </a:lnTo>
                  <a:lnTo>
                    <a:pt x="0" y="1389748"/>
                  </a:lnTo>
                  <a:lnTo>
                    <a:pt x="5702" y="1395450"/>
                  </a:lnTo>
                  <a:lnTo>
                    <a:pt x="332257" y="1395450"/>
                  </a:lnTo>
                  <a:lnTo>
                    <a:pt x="337947" y="1389748"/>
                  </a:lnTo>
                  <a:lnTo>
                    <a:pt x="337947" y="1238694"/>
                  </a:lnTo>
                  <a:close/>
                </a:path>
                <a:path w="4143375" h="3057525">
                  <a:moveTo>
                    <a:pt x="510971" y="2050669"/>
                  </a:moveTo>
                  <a:lnTo>
                    <a:pt x="503034" y="2011286"/>
                  </a:lnTo>
                  <a:lnTo>
                    <a:pt x="481355" y="1979129"/>
                  </a:lnTo>
                  <a:lnTo>
                    <a:pt x="449199" y="1957451"/>
                  </a:lnTo>
                  <a:lnTo>
                    <a:pt x="409829" y="1949513"/>
                  </a:lnTo>
                  <a:lnTo>
                    <a:pt x="385737" y="1949513"/>
                  </a:lnTo>
                  <a:lnTo>
                    <a:pt x="407441" y="1934171"/>
                  </a:lnTo>
                  <a:lnTo>
                    <a:pt x="424091" y="1913509"/>
                  </a:lnTo>
                  <a:lnTo>
                    <a:pt x="434517" y="1888693"/>
                  </a:lnTo>
                  <a:lnTo>
                    <a:pt x="437553" y="1860892"/>
                  </a:lnTo>
                  <a:lnTo>
                    <a:pt x="429475" y="1826145"/>
                  </a:lnTo>
                  <a:lnTo>
                    <a:pt x="409752" y="1797380"/>
                  </a:lnTo>
                  <a:lnTo>
                    <a:pt x="381177" y="1777377"/>
                  </a:lnTo>
                  <a:lnTo>
                    <a:pt x="346519" y="1768957"/>
                  </a:lnTo>
                  <a:lnTo>
                    <a:pt x="307733" y="1775180"/>
                  </a:lnTo>
                  <a:lnTo>
                    <a:pt x="275894" y="1795399"/>
                  </a:lnTo>
                  <a:lnTo>
                    <a:pt x="254330" y="1826285"/>
                  </a:lnTo>
                  <a:lnTo>
                    <a:pt x="246392" y="1864461"/>
                  </a:lnTo>
                  <a:lnTo>
                    <a:pt x="250177" y="1891144"/>
                  </a:lnTo>
                  <a:lnTo>
                    <a:pt x="260781" y="1914931"/>
                  </a:lnTo>
                  <a:lnTo>
                    <a:pt x="277177" y="1934730"/>
                  </a:lnTo>
                  <a:lnTo>
                    <a:pt x="298284" y="1949513"/>
                  </a:lnTo>
                  <a:lnTo>
                    <a:pt x="274193" y="1949513"/>
                  </a:lnTo>
                  <a:lnTo>
                    <a:pt x="234823" y="1957451"/>
                  </a:lnTo>
                  <a:lnTo>
                    <a:pt x="202666" y="1979129"/>
                  </a:lnTo>
                  <a:lnTo>
                    <a:pt x="180987" y="2011286"/>
                  </a:lnTo>
                  <a:lnTo>
                    <a:pt x="173037" y="2050669"/>
                  </a:lnTo>
                  <a:lnTo>
                    <a:pt x="173037" y="2201722"/>
                  </a:lnTo>
                  <a:lnTo>
                    <a:pt x="178727" y="2207412"/>
                  </a:lnTo>
                  <a:lnTo>
                    <a:pt x="505282" y="2207412"/>
                  </a:lnTo>
                  <a:lnTo>
                    <a:pt x="510971" y="2201722"/>
                  </a:lnTo>
                  <a:lnTo>
                    <a:pt x="510971" y="2050669"/>
                  </a:lnTo>
                  <a:close/>
                </a:path>
                <a:path w="4143375" h="3057525">
                  <a:moveTo>
                    <a:pt x="968413" y="1532267"/>
                  </a:moveTo>
                  <a:lnTo>
                    <a:pt x="960475" y="1492885"/>
                  </a:lnTo>
                  <a:lnTo>
                    <a:pt x="938796" y="1460728"/>
                  </a:lnTo>
                  <a:lnTo>
                    <a:pt x="906640" y="1439049"/>
                  </a:lnTo>
                  <a:lnTo>
                    <a:pt x="867257" y="1431099"/>
                  </a:lnTo>
                  <a:lnTo>
                    <a:pt x="843165" y="1431099"/>
                  </a:lnTo>
                  <a:lnTo>
                    <a:pt x="864882" y="1415757"/>
                  </a:lnTo>
                  <a:lnTo>
                    <a:pt x="881532" y="1395107"/>
                  </a:lnTo>
                  <a:lnTo>
                    <a:pt x="891959" y="1370291"/>
                  </a:lnTo>
                  <a:lnTo>
                    <a:pt x="894994" y="1342478"/>
                  </a:lnTo>
                  <a:lnTo>
                    <a:pt x="886904" y="1307744"/>
                  </a:lnTo>
                  <a:lnTo>
                    <a:pt x="867194" y="1278966"/>
                  </a:lnTo>
                  <a:lnTo>
                    <a:pt x="838619" y="1258976"/>
                  </a:lnTo>
                  <a:lnTo>
                    <a:pt x="803960" y="1250556"/>
                  </a:lnTo>
                  <a:lnTo>
                    <a:pt x="765175" y="1256779"/>
                  </a:lnTo>
                  <a:lnTo>
                    <a:pt x="733323" y="1276997"/>
                  </a:lnTo>
                  <a:lnTo>
                    <a:pt x="711771" y="1307871"/>
                  </a:lnTo>
                  <a:lnTo>
                    <a:pt x="703834" y="1346060"/>
                  </a:lnTo>
                  <a:lnTo>
                    <a:pt x="707605" y="1372743"/>
                  </a:lnTo>
                  <a:lnTo>
                    <a:pt x="718223" y="1396517"/>
                  </a:lnTo>
                  <a:lnTo>
                    <a:pt x="734618" y="1416329"/>
                  </a:lnTo>
                  <a:lnTo>
                    <a:pt x="755726" y="1431099"/>
                  </a:lnTo>
                  <a:lnTo>
                    <a:pt x="731634" y="1431099"/>
                  </a:lnTo>
                  <a:lnTo>
                    <a:pt x="692251" y="1439049"/>
                  </a:lnTo>
                  <a:lnTo>
                    <a:pt x="660095" y="1460728"/>
                  </a:lnTo>
                  <a:lnTo>
                    <a:pt x="638416" y="1492885"/>
                  </a:lnTo>
                  <a:lnTo>
                    <a:pt x="630466" y="1532267"/>
                  </a:lnTo>
                  <a:lnTo>
                    <a:pt x="630466" y="1683308"/>
                  </a:lnTo>
                  <a:lnTo>
                    <a:pt x="636168" y="1689011"/>
                  </a:lnTo>
                  <a:lnTo>
                    <a:pt x="962723" y="1689011"/>
                  </a:lnTo>
                  <a:lnTo>
                    <a:pt x="968413" y="1683308"/>
                  </a:lnTo>
                  <a:lnTo>
                    <a:pt x="968413" y="1532267"/>
                  </a:lnTo>
                  <a:close/>
                </a:path>
                <a:path w="4143375" h="3057525">
                  <a:moveTo>
                    <a:pt x="1006424" y="720267"/>
                  </a:moveTo>
                  <a:lnTo>
                    <a:pt x="998474" y="680885"/>
                  </a:lnTo>
                  <a:lnTo>
                    <a:pt x="976795" y="648728"/>
                  </a:lnTo>
                  <a:lnTo>
                    <a:pt x="944638" y="627049"/>
                  </a:lnTo>
                  <a:lnTo>
                    <a:pt x="905268" y="619099"/>
                  </a:lnTo>
                  <a:lnTo>
                    <a:pt x="881176" y="619099"/>
                  </a:lnTo>
                  <a:lnTo>
                    <a:pt x="902881" y="603770"/>
                  </a:lnTo>
                  <a:lnTo>
                    <a:pt x="919530" y="583107"/>
                  </a:lnTo>
                  <a:lnTo>
                    <a:pt x="929957" y="558292"/>
                  </a:lnTo>
                  <a:lnTo>
                    <a:pt x="932992" y="530491"/>
                  </a:lnTo>
                  <a:lnTo>
                    <a:pt x="924915" y="495744"/>
                  </a:lnTo>
                  <a:lnTo>
                    <a:pt x="905192" y="466966"/>
                  </a:lnTo>
                  <a:lnTo>
                    <a:pt x="876630" y="446976"/>
                  </a:lnTo>
                  <a:lnTo>
                    <a:pt x="841959" y="438556"/>
                  </a:lnTo>
                  <a:lnTo>
                    <a:pt x="803173" y="444779"/>
                  </a:lnTo>
                  <a:lnTo>
                    <a:pt x="771334" y="464997"/>
                  </a:lnTo>
                  <a:lnTo>
                    <a:pt x="749769" y="495871"/>
                  </a:lnTo>
                  <a:lnTo>
                    <a:pt x="741845" y="534060"/>
                  </a:lnTo>
                  <a:lnTo>
                    <a:pt x="745617" y="560743"/>
                  </a:lnTo>
                  <a:lnTo>
                    <a:pt x="756234" y="584517"/>
                  </a:lnTo>
                  <a:lnTo>
                    <a:pt x="772617" y="604329"/>
                  </a:lnTo>
                  <a:lnTo>
                    <a:pt x="793724" y="619099"/>
                  </a:lnTo>
                  <a:lnTo>
                    <a:pt x="769632" y="619099"/>
                  </a:lnTo>
                  <a:lnTo>
                    <a:pt x="730262" y="627049"/>
                  </a:lnTo>
                  <a:lnTo>
                    <a:pt x="698106" y="648728"/>
                  </a:lnTo>
                  <a:lnTo>
                    <a:pt x="676427" y="680885"/>
                  </a:lnTo>
                  <a:lnTo>
                    <a:pt x="668477" y="720267"/>
                  </a:lnTo>
                  <a:lnTo>
                    <a:pt x="668477" y="871308"/>
                  </a:lnTo>
                  <a:lnTo>
                    <a:pt x="674179" y="877011"/>
                  </a:lnTo>
                  <a:lnTo>
                    <a:pt x="1000721" y="877011"/>
                  </a:lnTo>
                  <a:lnTo>
                    <a:pt x="1006424" y="871308"/>
                  </a:lnTo>
                  <a:lnTo>
                    <a:pt x="1006424" y="720267"/>
                  </a:lnTo>
                  <a:close/>
                </a:path>
                <a:path w="4143375" h="3057525">
                  <a:moveTo>
                    <a:pt x="1246098" y="2900553"/>
                  </a:moveTo>
                  <a:lnTo>
                    <a:pt x="1238148" y="2861170"/>
                  </a:lnTo>
                  <a:lnTo>
                    <a:pt x="1216469" y="2829026"/>
                  </a:lnTo>
                  <a:lnTo>
                    <a:pt x="1184313" y="2807347"/>
                  </a:lnTo>
                  <a:lnTo>
                    <a:pt x="1144943" y="2799397"/>
                  </a:lnTo>
                  <a:lnTo>
                    <a:pt x="1120851" y="2799397"/>
                  </a:lnTo>
                  <a:lnTo>
                    <a:pt x="1142555" y="2784056"/>
                  </a:lnTo>
                  <a:lnTo>
                    <a:pt x="1159205" y="2763393"/>
                  </a:lnTo>
                  <a:lnTo>
                    <a:pt x="1169631" y="2738577"/>
                  </a:lnTo>
                  <a:lnTo>
                    <a:pt x="1172667" y="2710777"/>
                  </a:lnTo>
                  <a:lnTo>
                    <a:pt x="1164590" y="2676029"/>
                  </a:lnTo>
                  <a:lnTo>
                    <a:pt x="1144879" y="2647264"/>
                  </a:lnTo>
                  <a:lnTo>
                    <a:pt x="1116304" y="2627261"/>
                  </a:lnTo>
                  <a:lnTo>
                    <a:pt x="1081646" y="2618854"/>
                  </a:lnTo>
                  <a:lnTo>
                    <a:pt x="1042847" y="2625064"/>
                  </a:lnTo>
                  <a:lnTo>
                    <a:pt x="1011008" y="2645283"/>
                  </a:lnTo>
                  <a:lnTo>
                    <a:pt x="989444" y="2676169"/>
                  </a:lnTo>
                  <a:lnTo>
                    <a:pt x="981519" y="2714345"/>
                  </a:lnTo>
                  <a:lnTo>
                    <a:pt x="985291" y="2741041"/>
                  </a:lnTo>
                  <a:lnTo>
                    <a:pt x="995908" y="2764815"/>
                  </a:lnTo>
                  <a:lnTo>
                    <a:pt x="1012291" y="2784614"/>
                  </a:lnTo>
                  <a:lnTo>
                    <a:pt x="1033399" y="2799397"/>
                  </a:lnTo>
                  <a:lnTo>
                    <a:pt x="1009319" y="2799397"/>
                  </a:lnTo>
                  <a:lnTo>
                    <a:pt x="969937" y="2807347"/>
                  </a:lnTo>
                  <a:lnTo>
                    <a:pt x="937780" y="2829026"/>
                  </a:lnTo>
                  <a:lnTo>
                    <a:pt x="916101" y="2861170"/>
                  </a:lnTo>
                  <a:lnTo>
                    <a:pt x="908151" y="2900553"/>
                  </a:lnTo>
                  <a:lnTo>
                    <a:pt x="908151" y="3051606"/>
                  </a:lnTo>
                  <a:lnTo>
                    <a:pt x="913853" y="3057296"/>
                  </a:lnTo>
                  <a:lnTo>
                    <a:pt x="1240409" y="3057296"/>
                  </a:lnTo>
                  <a:lnTo>
                    <a:pt x="1246098" y="3051606"/>
                  </a:lnTo>
                  <a:lnTo>
                    <a:pt x="1246098" y="2900553"/>
                  </a:lnTo>
                  <a:close/>
                </a:path>
                <a:path w="4143375" h="3057525">
                  <a:moveTo>
                    <a:pt x="1267206" y="2166950"/>
                  </a:moveTo>
                  <a:lnTo>
                    <a:pt x="1259255" y="2127567"/>
                  </a:lnTo>
                  <a:lnTo>
                    <a:pt x="1237576" y="2095411"/>
                  </a:lnTo>
                  <a:lnTo>
                    <a:pt x="1205420" y="2073732"/>
                  </a:lnTo>
                  <a:lnTo>
                    <a:pt x="1166050" y="2065782"/>
                  </a:lnTo>
                  <a:lnTo>
                    <a:pt x="1141958" y="2065782"/>
                  </a:lnTo>
                  <a:lnTo>
                    <a:pt x="1163662" y="2050440"/>
                  </a:lnTo>
                  <a:lnTo>
                    <a:pt x="1180312" y="2029790"/>
                  </a:lnTo>
                  <a:lnTo>
                    <a:pt x="1190739" y="2004974"/>
                  </a:lnTo>
                  <a:lnTo>
                    <a:pt x="1193774" y="1977161"/>
                  </a:lnTo>
                  <a:lnTo>
                    <a:pt x="1185697" y="1942426"/>
                  </a:lnTo>
                  <a:lnTo>
                    <a:pt x="1165987" y="1913648"/>
                  </a:lnTo>
                  <a:lnTo>
                    <a:pt x="1137412" y="1893658"/>
                  </a:lnTo>
                  <a:lnTo>
                    <a:pt x="1102741" y="1885238"/>
                  </a:lnTo>
                  <a:lnTo>
                    <a:pt x="1063955" y="1891461"/>
                  </a:lnTo>
                  <a:lnTo>
                    <a:pt x="1032116" y="1911680"/>
                  </a:lnTo>
                  <a:lnTo>
                    <a:pt x="1010551" y="1942553"/>
                  </a:lnTo>
                  <a:lnTo>
                    <a:pt x="1002626" y="1980742"/>
                  </a:lnTo>
                  <a:lnTo>
                    <a:pt x="1006398" y="2007425"/>
                  </a:lnTo>
                  <a:lnTo>
                    <a:pt x="1017016" y="2031199"/>
                  </a:lnTo>
                  <a:lnTo>
                    <a:pt x="1033399" y="2051011"/>
                  </a:lnTo>
                  <a:lnTo>
                    <a:pt x="1054506" y="2065782"/>
                  </a:lnTo>
                  <a:lnTo>
                    <a:pt x="1030414" y="2065782"/>
                  </a:lnTo>
                  <a:lnTo>
                    <a:pt x="991044" y="2073732"/>
                  </a:lnTo>
                  <a:lnTo>
                    <a:pt x="958888" y="2095411"/>
                  </a:lnTo>
                  <a:lnTo>
                    <a:pt x="937209" y="2127567"/>
                  </a:lnTo>
                  <a:lnTo>
                    <a:pt x="929259" y="2166950"/>
                  </a:lnTo>
                  <a:lnTo>
                    <a:pt x="929259" y="2317991"/>
                  </a:lnTo>
                  <a:lnTo>
                    <a:pt x="934961" y="2323693"/>
                  </a:lnTo>
                  <a:lnTo>
                    <a:pt x="1261503" y="2323693"/>
                  </a:lnTo>
                  <a:lnTo>
                    <a:pt x="1267206" y="2317991"/>
                  </a:lnTo>
                  <a:lnTo>
                    <a:pt x="1267206" y="2166950"/>
                  </a:lnTo>
                  <a:close/>
                </a:path>
                <a:path w="4143375" h="3057525">
                  <a:moveTo>
                    <a:pt x="1507693" y="1349641"/>
                  </a:moveTo>
                  <a:lnTo>
                    <a:pt x="1499743" y="1310271"/>
                  </a:lnTo>
                  <a:lnTo>
                    <a:pt x="1478064" y="1278115"/>
                  </a:lnTo>
                  <a:lnTo>
                    <a:pt x="1445907" y="1256436"/>
                  </a:lnTo>
                  <a:lnTo>
                    <a:pt x="1406537" y="1248486"/>
                  </a:lnTo>
                  <a:lnTo>
                    <a:pt x="1382445" y="1248486"/>
                  </a:lnTo>
                  <a:lnTo>
                    <a:pt x="1404150" y="1233144"/>
                  </a:lnTo>
                  <a:lnTo>
                    <a:pt x="1420799" y="1212481"/>
                  </a:lnTo>
                  <a:lnTo>
                    <a:pt x="1431226" y="1187665"/>
                  </a:lnTo>
                  <a:lnTo>
                    <a:pt x="1434261" y="1159865"/>
                  </a:lnTo>
                  <a:lnTo>
                    <a:pt x="1426184" y="1125118"/>
                  </a:lnTo>
                  <a:lnTo>
                    <a:pt x="1406474" y="1096352"/>
                  </a:lnTo>
                  <a:lnTo>
                    <a:pt x="1377899" y="1076363"/>
                  </a:lnTo>
                  <a:lnTo>
                    <a:pt x="1343240" y="1067943"/>
                  </a:lnTo>
                  <a:lnTo>
                    <a:pt x="1304442" y="1074166"/>
                  </a:lnTo>
                  <a:lnTo>
                    <a:pt x="1272603" y="1094384"/>
                  </a:lnTo>
                  <a:lnTo>
                    <a:pt x="1251038" y="1125258"/>
                  </a:lnTo>
                  <a:lnTo>
                    <a:pt x="1243114" y="1163447"/>
                  </a:lnTo>
                  <a:lnTo>
                    <a:pt x="1246886" y="1190129"/>
                  </a:lnTo>
                  <a:lnTo>
                    <a:pt x="1257503" y="1213904"/>
                  </a:lnTo>
                  <a:lnTo>
                    <a:pt x="1273898" y="1233716"/>
                  </a:lnTo>
                  <a:lnTo>
                    <a:pt x="1294993" y="1248486"/>
                  </a:lnTo>
                  <a:lnTo>
                    <a:pt x="1270914" y="1248486"/>
                  </a:lnTo>
                  <a:lnTo>
                    <a:pt x="1231531" y="1256436"/>
                  </a:lnTo>
                  <a:lnTo>
                    <a:pt x="1199375" y="1278115"/>
                  </a:lnTo>
                  <a:lnTo>
                    <a:pt x="1177696" y="1310271"/>
                  </a:lnTo>
                  <a:lnTo>
                    <a:pt x="1169746" y="1349641"/>
                  </a:lnTo>
                  <a:lnTo>
                    <a:pt x="1169746" y="1500695"/>
                  </a:lnTo>
                  <a:lnTo>
                    <a:pt x="1175448" y="1506397"/>
                  </a:lnTo>
                  <a:lnTo>
                    <a:pt x="1502003" y="1506397"/>
                  </a:lnTo>
                  <a:lnTo>
                    <a:pt x="1507693" y="1500695"/>
                  </a:lnTo>
                  <a:lnTo>
                    <a:pt x="1507693" y="1349641"/>
                  </a:lnTo>
                  <a:close/>
                </a:path>
                <a:path w="4143375" h="3057525">
                  <a:moveTo>
                    <a:pt x="1904873" y="2192985"/>
                  </a:moveTo>
                  <a:lnTo>
                    <a:pt x="1896935" y="2153615"/>
                  </a:lnTo>
                  <a:lnTo>
                    <a:pt x="1875256" y="2121458"/>
                  </a:lnTo>
                  <a:lnTo>
                    <a:pt x="1843100" y="2099779"/>
                  </a:lnTo>
                  <a:lnTo>
                    <a:pt x="1803730" y="2091829"/>
                  </a:lnTo>
                  <a:lnTo>
                    <a:pt x="1779638" y="2091829"/>
                  </a:lnTo>
                  <a:lnTo>
                    <a:pt x="1801342" y="2076488"/>
                  </a:lnTo>
                  <a:lnTo>
                    <a:pt x="1817992" y="2055825"/>
                  </a:lnTo>
                  <a:lnTo>
                    <a:pt x="1828419" y="2031009"/>
                  </a:lnTo>
                  <a:lnTo>
                    <a:pt x="1831454" y="2003209"/>
                  </a:lnTo>
                  <a:lnTo>
                    <a:pt x="1823377" y="1968474"/>
                  </a:lnTo>
                  <a:lnTo>
                    <a:pt x="1803654" y="1939696"/>
                  </a:lnTo>
                  <a:lnTo>
                    <a:pt x="1775079" y="1919706"/>
                  </a:lnTo>
                  <a:lnTo>
                    <a:pt x="1740420" y="1911286"/>
                  </a:lnTo>
                  <a:lnTo>
                    <a:pt x="1701634" y="1917509"/>
                  </a:lnTo>
                  <a:lnTo>
                    <a:pt x="1669783" y="1937727"/>
                  </a:lnTo>
                  <a:lnTo>
                    <a:pt x="1648231" y="1968601"/>
                  </a:lnTo>
                  <a:lnTo>
                    <a:pt x="1640293" y="2006790"/>
                  </a:lnTo>
                  <a:lnTo>
                    <a:pt x="1644078" y="2033473"/>
                  </a:lnTo>
                  <a:lnTo>
                    <a:pt x="1654683" y="2057247"/>
                  </a:lnTo>
                  <a:lnTo>
                    <a:pt x="1671078" y="2077059"/>
                  </a:lnTo>
                  <a:lnTo>
                    <a:pt x="1692186" y="2091829"/>
                  </a:lnTo>
                  <a:lnTo>
                    <a:pt x="1668094" y="2091829"/>
                  </a:lnTo>
                  <a:lnTo>
                    <a:pt x="1628724" y="2099779"/>
                  </a:lnTo>
                  <a:lnTo>
                    <a:pt x="1596567" y="2121458"/>
                  </a:lnTo>
                  <a:lnTo>
                    <a:pt x="1574888" y="2153615"/>
                  </a:lnTo>
                  <a:lnTo>
                    <a:pt x="1566938" y="2192985"/>
                  </a:lnTo>
                  <a:lnTo>
                    <a:pt x="1566938" y="2344039"/>
                  </a:lnTo>
                  <a:lnTo>
                    <a:pt x="1572628" y="2349741"/>
                  </a:lnTo>
                  <a:lnTo>
                    <a:pt x="1899183" y="2349741"/>
                  </a:lnTo>
                  <a:lnTo>
                    <a:pt x="1904873" y="2344039"/>
                  </a:lnTo>
                  <a:lnTo>
                    <a:pt x="1904873" y="2192985"/>
                  </a:lnTo>
                  <a:close/>
                </a:path>
                <a:path w="4143375" h="3057525">
                  <a:moveTo>
                    <a:pt x="1985657" y="800138"/>
                  </a:moveTo>
                  <a:lnTo>
                    <a:pt x="1977707" y="760768"/>
                  </a:lnTo>
                  <a:lnTo>
                    <a:pt x="1956028" y="728611"/>
                  </a:lnTo>
                  <a:lnTo>
                    <a:pt x="1923872" y="706932"/>
                  </a:lnTo>
                  <a:lnTo>
                    <a:pt x="1884502" y="698982"/>
                  </a:lnTo>
                  <a:lnTo>
                    <a:pt x="1860410" y="698982"/>
                  </a:lnTo>
                  <a:lnTo>
                    <a:pt x="1882114" y="683641"/>
                  </a:lnTo>
                  <a:lnTo>
                    <a:pt x="1898764" y="662978"/>
                  </a:lnTo>
                  <a:lnTo>
                    <a:pt x="1909191" y="638162"/>
                  </a:lnTo>
                  <a:lnTo>
                    <a:pt x="1912226" y="610362"/>
                  </a:lnTo>
                  <a:lnTo>
                    <a:pt x="1904149" y="575614"/>
                  </a:lnTo>
                  <a:lnTo>
                    <a:pt x="1884438" y="546849"/>
                  </a:lnTo>
                  <a:lnTo>
                    <a:pt x="1855863" y="526846"/>
                  </a:lnTo>
                  <a:lnTo>
                    <a:pt x="1821205" y="518439"/>
                  </a:lnTo>
                  <a:lnTo>
                    <a:pt x="1782406" y="524649"/>
                  </a:lnTo>
                  <a:lnTo>
                    <a:pt x="1750568" y="544880"/>
                  </a:lnTo>
                  <a:lnTo>
                    <a:pt x="1729003" y="575754"/>
                  </a:lnTo>
                  <a:lnTo>
                    <a:pt x="1721078" y="613943"/>
                  </a:lnTo>
                  <a:lnTo>
                    <a:pt x="1724850" y="640626"/>
                  </a:lnTo>
                  <a:lnTo>
                    <a:pt x="1735467" y="664400"/>
                  </a:lnTo>
                  <a:lnTo>
                    <a:pt x="1751863" y="684199"/>
                  </a:lnTo>
                  <a:lnTo>
                    <a:pt x="1772970" y="698982"/>
                  </a:lnTo>
                  <a:lnTo>
                    <a:pt x="1748878" y="698982"/>
                  </a:lnTo>
                  <a:lnTo>
                    <a:pt x="1709496" y="706932"/>
                  </a:lnTo>
                  <a:lnTo>
                    <a:pt x="1677339" y="728611"/>
                  </a:lnTo>
                  <a:lnTo>
                    <a:pt x="1655660" y="760768"/>
                  </a:lnTo>
                  <a:lnTo>
                    <a:pt x="1647710" y="800138"/>
                  </a:lnTo>
                  <a:lnTo>
                    <a:pt x="1647710" y="951191"/>
                  </a:lnTo>
                  <a:lnTo>
                    <a:pt x="1653413" y="956894"/>
                  </a:lnTo>
                  <a:lnTo>
                    <a:pt x="1979968" y="956894"/>
                  </a:lnTo>
                  <a:lnTo>
                    <a:pt x="1985657" y="951191"/>
                  </a:lnTo>
                  <a:lnTo>
                    <a:pt x="1985657" y="800138"/>
                  </a:lnTo>
                  <a:close/>
                </a:path>
                <a:path w="4143375" h="3057525">
                  <a:moveTo>
                    <a:pt x="2154631" y="1542986"/>
                  </a:moveTo>
                  <a:lnTo>
                    <a:pt x="2146681" y="1503616"/>
                  </a:lnTo>
                  <a:lnTo>
                    <a:pt x="2125002" y="1471460"/>
                  </a:lnTo>
                  <a:lnTo>
                    <a:pt x="2092845" y="1449781"/>
                  </a:lnTo>
                  <a:lnTo>
                    <a:pt x="2053475" y="1441831"/>
                  </a:lnTo>
                  <a:lnTo>
                    <a:pt x="2029383" y="1441831"/>
                  </a:lnTo>
                  <a:lnTo>
                    <a:pt x="2051088" y="1426489"/>
                  </a:lnTo>
                  <a:lnTo>
                    <a:pt x="2067737" y="1405826"/>
                  </a:lnTo>
                  <a:lnTo>
                    <a:pt x="2078164" y="1381010"/>
                  </a:lnTo>
                  <a:lnTo>
                    <a:pt x="2081199" y="1353210"/>
                  </a:lnTo>
                  <a:lnTo>
                    <a:pt x="2073122" y="1318463"/>
                  </a:lnTo>
                  <a:lnTo>
                    <a:pt x="2053412" y="1289697"/>
                  </a:lnTo>
                  <a:lnTo>
                    <a:pt x="2024837" y="1269695"/>
                  </a:lnTo>
                  <a:lnTo>
                    <a:pt x="1990166" y="1261287"/>
                  </a:lnTo>
                  <a:lnTo>
                    <a:pt x="1951380" y="1267498"/>
                  </a:lnTo>
                  <a:lnTo>
                    <a:pt x="1919541" y="1287729"/>
                  </a:lnTo>
                  <a:lnTo>
                    <a:pt x="1897976" y="1318602"/>
                  </a:lnTo>
                  <a:lnTo>
                    <a:pt x="1890052" y="1356791"/>
                  </a:lnTo>
                  <a:lnTo>
                    <a:pt x="1893824" y="1383474"/>
                  </a:lnTo>
                  <a:lnTo>
                    <a:pt x="1904441" y="1407248"/>
                  </a:lnTo>
                  <a:lnTo>
                    <a:pt x="1920824" y="1427048"/>
                  </a:lnTo>
                  <a:lnTo>
                    <a:pt x="1941931" y="1441831"/>
                  </a:lnTo>
                  <a:lnTo>
                    <a:pt x="1917839" y="1441831"/>
                  </a:lnTo>
                  <a:lnTo>
                    <a:pt x="1878469" y="1449781"/>
                  </a:lnTo>
                  <a:lnTo>
                    <a:pt x="1846313" y="1471460"/>
                  </a:lnTo>
                  <a:lnTo>
                    <a:pt x="1824634" y="1503616"/>
                  </a:lnTo>
                  <a:lnTo>
                    <a:pt x="1816684" y="1542986"/>
                  </a:lnTo>
                  <a:lnTo>
                    <a:pt x="1816684" y="1694040"/>
                  </a:lnTo>
                  <a:lnTo>
                    <a:pt x="1822386" y="1699742"/>
                  </a:lnTo>
                  <a:lnTo>
                    <a:pt x="2148941" y="1699742"/>
                  </a:lnTo>
                  <a:lnTo>
                    <a:pt x="2154631" y="1694040"/>
                  </a:lnTo>
                  <a:lnTo>
                    <a:pt x="2154631" y="1542986"/>
                  </a:lnTo>
                  <a:close/>
                </a:path>
                <a:path w="4143375" h="3057525">
                  <a:moveTo>
                    <a:pt x="2570086" y="2328837"/>
                  </a:moveTo>
                  <a:lnTo>
                    <a:pt x="2562136" y="2289454"/>
                  </a:lnTo>
                  <a:lnTo>
                    <a:pt x="2540457" y="2257298"/>
                  </a:lnTo>
                  <a:lnTo>
                    <a:pt x="2508300" y="2235619"/>
                  </a:lnTo>
                  <a:lnTo>
                    <a:pt x="2468930" y="2227669"/>
                  </a:lnTo>
                  <a:lnTo>
                    <a:pt x="2444839" y="2227669"/>
                  </a:lnTo>
                  <a:lnTo>
                    <a:pt x="2466543" y="2212340"/>
                  </a:lnTo>
                  <a:lnTo>
                    <a:pt x="2483193" y="2191677"/>
                  </a:lnTo>
                  <a:lnTo>
                    <a:pt x="2493619" y="2166861"/>
                  </a:lnTo>
                  <a:lnTo>
                    <a:pt x="2496655" y="2139048"/>
                  </a:lnTo>
                  <a:lnTo>
                    <a:pt x="2488577" y="2104313"/>
                  </a:lnTo>
                  <a:lnTo>
                    <a:pt x="2468854" y="2075535"/>
                  </a:lnTo>
                  <a:lnTo>
                    <a:pt x="2440292" y="2055545"/>
                  </a:lnTo>
                  <a:lnTo>
                    <a:pt x="2405621" y="2047125"/>
                  </a:lnTo>
                  <a:lnTo>
                    <a:pt x="2366835" y="2053348"/>
                  </a:lnTo>
                  <a:lnTo>
                    <a:pt x="2334996" y="2073567"/>
                  </a:lnTo>
                  <a:lnTo>
                    <a:pt x="2313432" y="2104440"/>
                  </a:lnTo>
                  <a:lnTo>
                    <a:pt x="2305507" y="2142629"/>
                  </a:lnTo>
                  <a:lnTo>
                    <a:pt x="2309279" y="2169312"/>
                  </a:lnTo>
                  <a:lnTo>
                    <a:pt x="2319896" y="2193086"/>
                  </a:lnTo>
                  <a:lnTo>
                    <a:pt x="2336279" y="2212898"/>
                  </a:lnTo>
                  <a:lnTo>
                    <a:pt x="2357386" y="2227669"/>
                  </a:lnTo>
                  <a:lnTo>
                    <a:pt x="2333294" y="2227669"/>
                  </a:lnTo>
                  <a:lnTo>
                    <a:pt x="2293924" y="2235619"/>
                  </a:lnTo>
                  <a:lnTo>
                    <a:pt x="2261768" y="2257298"/>
                  </a:lnTo>
                  <a:lnTo>
                    <a:pt x="2240089" y="2289454"/>
                  </a:lnTo>
                  <a:lnTo>
                    <a:pt x="2232139" y="2328837"/>
                  </a:lnTo>
                  <a:lnTo>
                    <a:pt x="2232139" y="2479878"/>
                  </a:lnTo>
                  <a:lnTo>
                    <a:pt x="2237841" y="2485580"/>
                  </a:lnTo>
                  <a:lnTo>
                    <a:pt x="2564384" y="2485580"/>
                  </a:lnTo>
                  <a:lnTo>
                    <a:pt x="2570086" y="2479878"/>
                  </a:lnTo>
                  <a:lnTo>
                    <a:pt x="2570086" y="2328837"/>
                  </a:lnTo>
                  <a:close/>
                </a:path>
                <a:path w="4143375" h="3057525">
                  <a:moveTo>
                    <a:pt x="2869819" y="1500797"/>
                  </a:moveTo>
                  <a:lnTo>
                    <a:pt x="2861868" y="1461414"/>
                  </a:lnTo>
                  <a:lnTo>
                    <a:pt x="2840190" y="1429258"/>
                  </a:lnTo>
                  <a:lnTo>
                    <a:pt x="2808033" y="1407579"/>
                  </a:lnTo>
                  <a:lnTo>
                    <a:pt x="2768663" y="1399628"/>
                  </a:lnTo>
                  <a:lnTo>
                    <a:pt x="2744571" y="1399628"/>
                  </a:lnTo>
                  <a:lnTo>
                    <a:pt x="2766276" y="1384287"/>
                  </a:lnTo>
                  <a:lnTo>
                    <a:pt x="2782925" y="1363637"/>
                  </a:lnTo>
                  <a:lnTo>
                    <a:pt x="2793352" y="1338821"/>
                  </a:lnTo>
                  <a:lnTo>
                    <a:pt x="2796387" y="1311008"/>
                  </a:lnTo>
                  <a:lnTo>
                    <a:pt x="2788310" y="1276273"/>
                  </a:lnTo>
                  <a:lnTo>
                    <a:pt x="2768600" y="1247495"/>
                  </a:lnTo>
                  <a:lnTo>
                    <a:pt x="2740025" y="1227505"/>
                  </a:lnTo>
                  <a:lnTo>
                    <a:pt x="2705366" y="1219085"/>
                  </a:lnTo>
                  <a:lnTo>
                    <a:pt x="2666568" y="1225308"/>
                  </a:lnTo>
                  <a:lnTo>
                    <a:pt x="2634729" y="1245527"/>
                  </a:lnTo>
                  <a:lnTo>
                    <a:pt x="2613164" y="1276400"/>
                  </a:lnTo>
                  <a:lnTo>
                    <a:pt x="2605240" y="1314589"/>
                  </a:lnTo>
                  <a:lnTo>
                    <a:pt x="2609011" y="1341272"/>
                  </a:lnTo>
                  <a:lnTo>
                    <a:pt x="2619629" y="1365046"/>
                  </a:lnTo>
                  <a:lnTo>
                    <a:pt x="2636024" y="1384858"/>
                  </a:lnTo>
                  <a:lnTo>
                    <a:pt x="2657119" y="1399628"/>
                  </a:lnTo>
                  <a:lnTo>
                    <a:pt x="2633040" y="1399628"/>
                  </a:lnTo>
                  <a:lnTo>
                    <a:pt x="2593657" y="1407579"/>
                  </a:lnTo>
                  <a:lnTo>
                    <a:pt x="2561501" y="1429258"/>
                  </a:lnTo>
                  <a:lnTo>
                    <a:pt x="2539822" y="1461414"/>
                  </a:lnTo>
                  <a:lnTo>
                    <a:pt x="2531872" y="1500797"/>
                  </a:lnTo>
                  <a:lnTo>
                    <a:pt x="2531872" y="1651838"/>
                  </a:lnTo>
                  <a:lnTo>
                    <a:pt x="2537574" y="1657540"/>
                  </a:lnTo>
                  <a:lnTo>
                    <a:pt x="2864129" y="1657540"/>
                  </a:lnTo>
                  <a:lnTo>
                    <a:pt x="2869819" y="1651838"/>
                  </a:lnTo>
                  <a:lnTo>
                    <a:pt x="2869819" y="1500797"/>
                  </a:lnTo>
                  <a:close/>
                </a:path>
                <a:path w="4143375" h="3057525">
                  <a:moveTo>
                    <a:pt x="2869819" y="651141"/>
                  </a:moveTo>
                  <a:lnTo>
                    <a:pt x="2861868" y="611759"/>
                  </a:lnTo>
                  <a:lnTo>
                    <a:pt x="2840190" y="579602"/>
                  </a:lnTo>
                  <a:lnTo>
                    <a:pt x="2808033" y="557923"/>
                  </a:lnTo>
                  <a:lnTo>
                    <a:pt x="2768663" y="549986"/>
                  </a:lnTo>
                  <a:lnTo>
                    <a:pt x="2744571" y="549986"/>
                  </a:lnTo>
                  <a:lnTo>
                    <a:pt x="2766276" y="534644"/>
                  </a:lnTo>
                  <a:lnTo>
                    <a:pt x="2782925" y="513981"/>
                  </a:lnTo>
                  <a:lnTo>
                    <a:pt x="2793352" y="489165"/>
                  </a:lnTo>
                  <a:lnTo>
                    <a:pt x="2796387" y="461365"/>
                  </a:lnTo>
                  <a:lnTo>
                    <a:pt x="2788310" y="426618"/>
                  </a:lnTo>
                  <a:lnTo>
                    <a:pt x="2768600" y="397852"/>
                  </a:lnTo>
                  <a:lnTo>
                    <a:pt x="2740025" y="377850"/>
                  </a:lnTo>
                  <a:lnTo>
                    <a:pt x="2705366" y="369443"/>
                  </a:lnTo>
                  <a:lnTo>
                    <a:pt x="2666568" y="375653"/>
                  </a:lnTo>
                  <a:lnTo>
                    <a:pt x="2634729" y="395871"/>
                  </a:lnTo>
                  <a:lnTo>
                    <a:pt x="2613164" y="426758"/>
                  </a:lnTo>
                  <a:lnTo>
                    <a:pt x="2605240" y="464934"/>
                  </a:lnTo>
                  <a:lnTo>
                    <a:pt x="2609011" y="491617"/>
                  </a:lnTo>
                  <a:lnTo>
                    <a:pt x="2619629" y="515404"/>
                  </a:lnTo>
                  <a:lnTo>
                    <a:pt x="2636024" y="535203"/>
                  </a:lnTo>
                  <a:lnTo>
                    <a:pt x="2657119" y="549986"/>
                  </a:lnTo>
                  <a:lnTo>
                    <a:pt x="2633040" y="549986"/>
                  </a:lnTo>
                  <a:lnTo>
                    <a:pt x="2593657" y="557923"/>
                  </a:lnTo>
                  <a:lnTo>
                    <a:pt x="2561501" y="579602"/>
                  </a:lnTo>
                  <a:lnTo>
                    <a:pt x="2539822" y="611759"/>
                  </a:lnTo>
                  <a:lnTo>
                    <a:pt x="2531872" y="651141"/>
                  </a:lnTo>
                  <a:lnTo>
                    <a:pt x="2531872" y="802195"/>
                  </a:lnTo>
                  <a:lnTo>
                    <a:pt x="2537574" y="807885"/>
                  </a:lnTo>
                  <a:lnTo>
                    <a:pt x="2864129" y="807885"/>
                  </a:lnTo>
                  <a:lnTo>
                    <a:pt x="2869819" y="802195"/>
                  </a:lnTo>
                  <a:lnTo>
                    <a:pt x="2869819" y="651141"/>
                  </a:lnTo>
                  <a:close/>
                </a:path>
                <a:path w="4143375" h="3057525">
                  <a:moveTo>
                    <a:pt x="3207753" y="2192985"/>
                  </a:moveTo>
                  <a:lnTo>
                    <a:pt x="3199815" y="2153615"/>
                  </a:lnTo>
                  <a:lnTo>
                    <a:pt x="3178137" y="2121458"/>
                  </a:lnTo>
                  <a:lnTo>
                    <a:pt x="3145980" y="2099779"/>
                  </a:lnTo>
                  <a:lnTo>
                    <a:pt x="3106610" y="2091829"/>
                  </a:lnTo>
                  <a:lnTo>
                    <a:pt x="3082518" y="2091829"/>
                  </a:lnTo>
                  <a:lnTo>
                    <a:pt x="3104223" y="2076488"/>
                  </a:lnTo>
                  <a:lnTo>
                    <a:pt x="3120872" y="2055825"/>
                  </a:lnTo>
                  <a:lnTo>
                    <a:pt x="3131299" y="2031009"/>
                  </a:lnTo>
                  <a:lnTo>
                    <a:pt x="3134334" y="2003209"/>
                  </a:lnTo>
                  <a:lnTo>
                    <a:pt x="3126257" y="1968474"/>
                  </a:lnTo>
                  <a:lnTo>
                    <a:pt x="3106534" y="1939696"/>
                  </a:lnTo>
                  <a:lnTo>
                    <a:pt x="3077959" y="1919706"/>
                  </a:lnTo>
                  <a:lnTo>
                    <a:pt x="3043301" y="1911286"/>
                  </a:lnTo>
                  <a:lnTo>
                    <a:pt x="3004515" y="1917509"/>
                  </a:lnTo>
                  <a:lnTo>
                    <a:pt x="2972663" y="1937727"/>
                  </a:lnTo>
                  <a:lnTo>
                    <a:pt x="2951111" y="1968601"/>
                  </a:lnTo>
                  <a:lnTo>
                    <a:pt x="2943174" y="2006790"/>
                  </a:lnTo>
                  <a:lnTo>
                    <a:pt x="2946958" y="2033473"/>
                  </a:lnTo>
                  <a:lnTo>
                    <a:pt x="2957563" y="2057247"/>
                  </a:lnTo>
                  <a:lnTo>
                    <a:pt x="2973959" y="2077059"/>
                  </a:lnTo>
                  <a:lnTo>
                    <a:pt x="2995066" y="2091829"/>
                  </a:lnTo>
                  <a:lnTo>
                    <a:pt x="2970974" y="2091829"/>
                  </a:lnTo>
                  <a:lnTo>
                    <a:pt x="2931604" y="2099779"/>
                  </a:lnTo>
                  <a:lnTo>
                    <a:pt x="2899448" y="2121458"/>
                  </a:lnTo>
                  <a:lnTo>
                    <a:pt x="2877769" y="2153615"/>
                  </a:lnTo>
                  <a:lnTo>
                    <a:pt x="2869819" y="2192985"/>
                  </a:lnTo>
                  <a:lnTo>
                    <a:pt x="2869819" y="2344039"/>
                  </a:lnTo>
                  <a:lnTo>
                    <a:pt x="2875508" y="2349741"/>
                  </a:lnTo>
                  <a:lnTo>
                    <a:pt x="3202063" y="2349741"/>
                  </a:lnTo>
                  <a:lnTo>
                    <a:pt x="3207753" y="2344039"/>
                  </a:lnTo>
                  <a:lnTo>
                    <a:pt x="3207753" y="2192985"/>
                  </a:lnTo>
                  <a:close/>
                </a:path>
                <a:path w="4143375" h="3057525">
                  <a:moveTo>
                    <a:pt x="3516757" y="1202791"/>
                  </a:moveTo>
                  <a:lnTo>
                    <a:pt x="3508806" y="1163408"/>
                  </a:lnTo>
                  <a:lnTo>
                    <a:pt x="3487128" y="1131252"/>
                  </a:lnTo>
                  <a:lnTo>
                    <a:pt x="3454971" y="1109573"/>
                  </a:lnTo>
                  <a:lnTo>
                    <a:pt x="3415601" y="1101623"/>
                  </a:lnTo>
                  <a:lnTo>
                    <a:pt x="3391509" y="1101623"/>
                  </a:lnTo>
                  <a:lnTo>
                    <a:pt x="3413214" y="1086294"/>
                  </a:lnTo>
                  <a:lnTo>
                    <a:pt x="3429863" y="1065631"/>
                  </a:lnTo>
                  <a:lnTo>
                    <a:pt x="3440290" y="1040815"/>
                  </a:lnTo>
                  <a:lnTo>
                    <a:pt x="3443325" y="1013002"/>
                  </a:lnTo>
                  <a:lnTo>
                    <a:pt x="3435248" y="978268"/>
                  </a:lnTo>
                  <a:lnTo>
                    <a:pt x="3415538" y="949490"/>
                  </a:lnTo>
                  <a:lnTo>
                    <a:pt x="3386963" y="929500"/>
                  </a:lnTo>
                  <a:lnTo>
                    <a:pt x="3352292" y="921080"/>
                  </a:lnTo>
                  <a:lnTo>
                    <a:pt x="3313506" y="927303"/>
                  </a:lnTo>
                  <a:lnTo>
                    <a:pt x="3281667" y="947521"/>
                  </a:lnTo>
                  <a:lnTo>
                    <a:pt x="3260102" y="978395"/>
                  </a:lnTo>
                  <a:lnTo>
                    <a:pt x="3252178" y="1016584"/>
                  </a:lnTo>
                  <a:lnTo>
                    <a:pt x="3255949" y="1043266"/>
                  </a:lnTo>
                  <a:lnTo>
                    <a:pt x="3266567" y="1067041"/>
                  </a:lnTo>
                  <a:lnTo>
                    <a:pt x="3282950" y="1086853"/>
                  </a:lnTo>
                  <a:lnTo>
                    <a:pt x="3304057" y="1101623"/>
                  </a:lnTo>
                  <a:lnTo>
                    <a:pt x="3279965" y="1101623"/>
                  </a:lnTo>
                  <a:lnTo>
                    <a:pt x="3240595" y="1109573"/>
                  </a:lnTo>
                  <a:lnTo>
                    <a:pt x="3208439" y="1131252"/>
                  </a:lnTo>
                  <a:lnTo>
                    <a:pt x="3186760" y="1163408"/>
                  </a:lnTo>
                  <a:lnTo>
                    <a:pt x="3178810" y="1202791"/>
                  </a:lnTo>
                  <a:lnTo>
                    <a:pt x="3178810" y="1353832"/>
                  </a:lnTo>
                  <a:lnTo>
                    <a:pt x="3184512" y="1359535"/>
                  </a:lnTo>
                  <a:lnTo>
                    <a:pt x="3511054" y="1359535"/>
                  </a:lnTo>
                  <a:lnTo>
                    <a:pt x="3516757" y="1353832"/>
                  </a:lnTo>
                  <a:lnTo>
                    <a:pt x="3516757" y="1202791"/>
                  </a:lnTo>
                  <a:close/>
                </a:path>
                <a:path w="4143375" h="3057525">
                  <a:moveTo>
                    <a:pt x="3516757" y="281711"/>
                  </a:moveTo>
                  <a:lnTo>
                    <a:pt x="3508806" y="242328"/>
                  </a:lnTo>
                  <a:lnTo>
                    <a:pt x="3487128" y="210172"/>
                  </a:lnTo>
                  <a:lnTo>
                    <a:pt x="3454971" y="188493"/>
                  </a:lnTo>
                  <a:lnTo>
                    <a:pt x="3415601" y="180543"/>
                  </a:lnTo>
                  <a:lnTo>
                    <a:pt x="3391509" y="180543"/>
                  </a:lnTo>
                  <a:lnTo>
                    <a:pt x="3413214" y="165214"/>
                  </a:lnTo>
                  <a:lnTo>
                    <a:pt x="3429863" y="144551"/>
                  </a:lnTo>
                  <a:lnTo>
                    <a:pt x="3440290" y="119735"/>
                  </a:lnTo>
                  <a:lnTo>
                    <a:pt x="3443325" y="91935"/>
                  </a:lnTo>
                  <a:lnTo>
                    <a:pt x="3435248" y="57188"/>
                  </a:lnTo>
                  <a:lnTo>
                    <a:pt x="3415538" y="28409"/>
                  </a:lnTo>
                  <a:lnTo>
                    <a:pt x="3386963" y="8420"/>
                  </a:lnTo>
                  <a:lnTo>
                    <a:pt x="3352292" y="0"/>
                  </a:lnTo>
                  <a:lnTo>
                    <a:pt x="3313506" y="6223"/>
                  </a:lnTo>
                  <a:lnTo>
                    <a:pt x="3281667" y="26441"/>
                  </a:lnTo>
                  <a:lnTo>
                    <a:pt x="3260102" y="57315"/>
                  </a:lnTo>
                  <a:lnTo>
                    <a:pt x="3252178" y="95504"/>
                  </a:lnTo>
                  <a:lnTo>
                    <a:pt x="3255949" y="122186"/>
                  </a:lnTo>
                  <a:lnTo>
                    <a:pt x="3266567" y="145961"/>
                  </a:lnTo>
                  <a:lnTo>
                    <a:pt x="3282950" y="165773"/>
                  </a:lnTo>
                  <a:lnTo>
                    <a:pt x="3304057" y="180543"/>
                  </a:lnTo>
                  <a:lnTo>
                    <a:pt x="3279965" y="180543"/>
                  </a:lnTo>
                  <a:lnTo>
                    <a:pt x="3240595" y="188493"/>
                  </a:lnTo>
                  <a:lnTo>
                    <a:pt x="3208439" y="210172"/>
                  </a:lnTo>
                  <a:lnTo>
                    <a:pt x="3186760" y="242328"/>
                  </a:lnTo>
                  <a:lnTo>
                    <a:pt x="3178810" y="281711"/>
                  </a:lnTo>
                  <a:lnTo>
                    <a:pt x="3178810" y="432752"/>
                  </a:lnTo>
                  <a:lnTo>
                    <a:pt x="3184512" y="438454"/>
                  </a:lnTo>
                  <a:lnTo>
                    <a:pt x="3511054" y="438454"/>
                  </a:lnTo>
                  <a:lnTo>
                    <a:pt x="3516757" y="432752"/>
                  </a:lnTo>
                  <a:lnTo>
                    <a:pt x="3516757" y="281711"/>
                  </a:lnTo>
                  <a:close/>
                </a:path>
                <a:path w="4143375" h="3057525">
                  <a:moveTo>
                    <a:pt x="3854691" y="1869071"/>
                  </a:moveTo>
                  <a:lnTo>
                    <a:pt x="3846753" y="1829689"/>
                  </a:lnTo>
                  <a:lnTo>
                    <a:pt x="3825075" y="1797532"/>
                  </a:lnTo>
                  <a:lnTo>
                    <a:pt x="3792918" y="1775853"/>
                  </a:lnTo>
                  <a:lnTo>
                    <a:pt x="3753535" y="1767903"/>
                  </a:lnTo>
                  <a:lnTo>
                    <a:pt x="3729444" y="1767903"/>
                  </a:lnTo>
                  <a:lnTo>
                    <a:pt x="3751161" y="1752561"/>
                  </a:lnTo>
                  <a:lnTo>
                    <a:pt x="3767810" y="1731911"/>
                  </a:lnTo>
                  <a:lnTo>
                    <a:pt x="3778237" y="1707095"/>
                  </a:lnTo>
                  <a:lnTo>
                    <a:pt x="3781272" y="1679282"/>
                  </a:lnTo>
                  <a:lnTo>
                    <a:pt x="3773182" y="1644548"/>
                  </a:lnTo>
                  <a:lnTo>
                    <a:pt x="3753472" y="1615770"/>
                  </a:lnTo>
                  <a:lnTo>
                    <a:pt x="3724897" y="1595780"/>
                  </a:lnTo>
                  <a:lnTo>
                    <a:pt x="3690239" y="1587360"/>
                  </a:lnTo>
                  <a:lnTo>
                    <a:pt x="3651453" y="1593583"/>
                  </a:lnTo>
                  <a:lnTo>
                    <a:pt x="3619601" y="1613801"/>
                  </a:lnTo>
                  <a:lnTo>
                    <a:pt x="3598049" y="1644675"/>
                  </a:lnTo>
                  <a:lnTo>
                    <a:pt x="3590112" y="1682864"/>
                  </a:lnTo>
                  <a:lnTo>
                    <a:pt x="3593884" y="1709547"/>
                  </a:lnTo>
                  <a:lnTo>
                    <a:pt x="3604501" y="1733321"/>
                  </a:lnTo>
                  <a:lnTo>
                    <a:pt x="3620897" y="1753133"/>
                  </a:lnTo>
                  <a:lnTo>
                    <a:pt x="3642004" y="1767903"/>
                  </a:lnTo>
                  <a:lnTo>
                    <a:pt x="3617912" y="1767903"/>
                  </a:lnTo>
                  <a:lnTo>
                    <a:pt x="3578529" y="1775853"/>
                  </a:lnTo>
                  <a:lnTo>
                    <a:pt x="3546373" y="1797532"/>
                  </a:lnTo>
                  <a:lnTo>
                    <a:pt x="3524694" y="1829689"/>
                  </a:lnTo>
                  <a:lnTo>
                    <a:pt x="3516757" y="1869071"/>
                  </a:lnTo>
                  <a:lnTo>
                    <a:pt x="3516757" y="2020112"/>
                  </a:lnTo>
                  <a:lnTo>
                    <a:pt x="3522446" y="2025815"/>
                  </a:lnTo>
                  <a:lnTo>
                    <a:pt x="3849001" y="2025815"/>
                  </a:lnTo>
                  <a:lnTo>
                    <a:pt x="3854691" y="2020112"/>
                  </a:lnTo>
                  <a:lnTo>
                    <a:pt x="3854691" y="1869071"/>
                  </a:lnTo>
                  <a:close/>
                </a:path>
                <a:path w="4143375" h="3057525">
                  <a:moveTo>
                    <a:pt x="4142841" y="762076"/>
                  </a:moveTo>
                  <a:lnTo>
                    <a:pt x="4134891" y="722693"/>
                  </a:lnTo>
                  <a:lnTo>
                    <a:pt x="4113212" y="690537"/>
                  </a:lnTo>
                  <a:lnTo>
                    <a:pt x="4081056" y="668858"/>
                  </a:lnTo>
                  <a:lnTo>
                    <a:pt x="4041686" y="660908"/>
                  </a:lnTo>
                  <a:lnTo>
                    <a:pt x="4017594" y="660908"/>
                  </a:lnTo>
                  <a:lnTo>
                    <a:pt x="4039298" y="645566"/>
                  </a:lnTo>
                  <a:lnTo>
                    <a:pt x="4055948" y="624916"/>
                  </a:lnTo>
                  <a:lnTo>
                    <a:pt x="4066375" y="600100"/>
                  </a:lnTo>
                  <a:lnTo>
                    <a:pt x="4069410" y="572287"/>
                  </a:lnTo>
                  <a:lnTo>
                    <a:pt x="4061333" y="537552"/>
                  </a:lnTo>
                  <a:lnTo>
                    <a:pt x="4041610" y="508774"/>
                  </a:lnTo>
                  <a:lnTo>
                    <a:pt x="4013047" y="488784"/>
                  </a:lnTo>
                  <a:lnTo>
                    <a:pt x="3978376" y="480364"/>
                  </a:lnTo>
                  <a:lnTo>
                    <a:pt x="3939590" y="486587"/>
                  </a:lnTo>
                  <a:lnTo>
                    <a:pt x="3907752" y="506806"/>
                  </a:lnTo>
                  <a:lnTo>
                    <a:pt x="3886187" y="537679"/>
                  </a:lnTo>
                  <a:lnTo>
                    <a:pt x="3878262" y="575868"/>
                  </a:lnTo>
                  <a:lnTo>
                    <a:pt x="3882034" y="602551"/>
                  </a:lnTo>
                  <a:lnTo>
                    <a:pt x="3892651" y="626325"/>
                  </a:lnTo>
                  <a:lnTo>
                    <a:pt x="3909034" y="646137"/>
                  </a:lnTo>
                  <a:lnTo>
                    <a:pt x="3930142" y="660908"/>
                  </a:lnTo>
                  <a:lnTo>
                    <a:pt x="3906050" y="660908"/>
                  </a:lnTo>
                  <a:lnTo>
                    <a:pt x="3866680" y="668858"/>
                  </a:lnTo>
                  <a:lnTo>
                    <a:pt x="3834523" y="690537"/>
                  </a:lnTo>
                  <a:lnTo>
                    <a:pt x="3812844" y="722693"/>
                  </a:lnTo>
                  <a:lnTo>
                    <a:pt x="3804894" y="762076"/>
                  </a:lnTo>
                  <a:lnTo>
                    <a:pt x="3804894" y="913117"/>
                  </a:lnTo>
                  <a:lnTo>
                    <a:pt x="3810597" y="918819"/>
                  </a:lnTo>
                  <a:lnTo>
                    <a:pt x="4137139" y="918819"/>
                  </a:lnTo>
                  <a:lnTo>
                    <a:pt x="4142841" y="913117"/>
                  </a:lnTo>
                  <a:lnTo>
                    <a:pt x="4142841" y="762076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9037" y="411123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1680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6838" y="4070372"/>
              <a:ext cx="81724" cy="8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1192" y="4070244"/>
              <a:ext cx="105500" cy="8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0261" y="5291835"/>
              <a:ext cx="3787140" cy="438784"/>
            </a:xfrm>
            <a:custGeom>
              <a:avLst/>
              <a:gdLst/>
              <a:ahLst/>
              <a:cxnLst/>
              <a:rect l="l" t="t" r="r" b="b"/>
              <a:pathLst>
                <a:path w="3787140" h="438785">
                  <a:moveTo>
                    <a:pt x="337947" y="281698"/>
                  </a:moveTo>
                  <a:lnTo>
                    <a:pt x="329996" y="242316"/>
                  </a:lnTo>
                  <a:lnTo>
                    <a:pt x="308330" y="210172"/>
                  </a:lnTo>
                  <a:lnTo>
                    <a:pt x="276174" y="188493"/>
                  </a:lnTo>
                  <a:lnTo>
                    <a:pt x="236791" y="180543"/>
                  </a:lnTo>
                  <a:lnTo>
                    <a:pt x="212699" y="180543"/>
                  </a:lnTo>
                  <a:lnTo>
                    <a:pt x="234416" y="165201"/>
                  </a:lnTo>
                  <a:lnTo>
                    <a:pt x="251066" y="144538"/>
                  </a:lnTo>
                  <a:lnTo>
                    <a:pt x="261493" y="119722"/>
                  </a:lnTo>
                  <a:lnTo>
                    <a:pt x="264515" y="91922"/>
                  </a:lnTo>
                  <a:lnTo>
                    <a:pt x="256438" y="57175"/>
                  </a:lnTo>
                  <a:lnTo>
                    <a:pt x="236728" y="28409"/>
                  </a:lnTo>
                  <a:lnTo>
                    <a:pt x="208153" y="8407"/>
                  </a:lnTo>
                  <a:lnTo>
                    <a:pt x="173494" y="0"/>
                  </a:lnTo>
                  <a:lnTo>
                    <a:pt x="134708" y="6210"/>
                  </a:lnTo>
                  <a:lnTo>
                    <a:pt x="102857" y="26428"/>
                  </a:lnTo>
                  <a:lnTo>
                    <a:pt x="81292" y="57315"/>
                  </a:lnTo>
                  <a:lnTo>
                    <a:pt x="73367" y="95491"/>
                  </a:lnTo>
                  <a:lnTo>
                    <a:pt x="77139" y="122186"/>
                  </a:lnTo>
                  <a:lnTo>
                    <a:pt x="87757" y="145961"/>
                  </a:lnTo>
                  <a:lnTo>
                    <a:pt x="104152" y="165760"/>
                  </a:lnTo>
                  <a:lnTo>
                    <a:pt x="125260" y="180543"/>
                  </a:lnTo>
                  <a:lnTo>
                    <a:pt x="101168" y="180543"/>
                  </a:lnTo>
                  <a:lnTo>
                    <a:pt x="61785" y="188493"/>
                  </a:lnTo>
                  <a:lnTo>
                    <a:pt x="29629" y="210172"/>
                  </a:lnTo>
                  <a:lnTo>
                    <a:pt x="7950" y="242316"/>
                  </a:lnTo>
                  <a:lnTo>
                    <a:pt x="0" y="281698"/>
                  </a:lnTo>
                  <a:lnTo>
                    <a:pt x="0" y="432752"/>
                  </a:lnTo>
                  <a:lnTo>
                    <a:pt x="5702" y="438442"/>
                  </a:lnTo>
                  <a:lnTo>
                    <a:pt x="332257" y="438442"/>
                  </a:lnTo>
                  <a:lnTo>
                    <a:pt x="337947" y="432752"/>
                  </a:lnTo>
                  <a:lnTo>
                    <a:pt x="337947" y="281698"/>
                  </a:lnTo>
                  <a:close/>
                </a:path>
                <a:path w="3787140" h="438785">
                  <a:moveTo>
                    <a:pt x="2008263" y="281698"/>
                  </a:moveTo>
                  <a:lnTo>
                    <a:pt x="2000326" y="242316"/>
                  </a:lnTo>
                  <a:lnTo>
                    <a:pt x="1978647" y="210172"/>
                  </a:lnTo>
                  <a:lnTo>
                    <a:pt x="1946490" y="188493"/>
                  </a:lnTo>
                  <a:lnTo>
                    <a:pt x="1907108" y="180543"/>
                  </a:lnTo>
                  <a:lnTo>
                    <a:pt x="1883016" y="180543"/>
                  </a:lnTo>
                  <a:lnTo>
                    <a:pt x="1904733" y="165201"/>
                  </a:lnTo>
                  <a:lnTo>
                    <a:pt x="1921383" y="144538"/>
                  </a:lnTo>
                  <a:lnTo>
                    <a:pt x="1931809" y="119722"/>
                  </a:lnTo>
                  <a:lnTo>
                    <a:pt x="1934832" y="91922"/>
                  </a:lnTo>
                  <a:lnTo>
                    <a:pt x="1926755" y="57175"/>
                  </a:lnTo>
                  <a:lnTo>
                    <a:pt x="1907044" y="28409"/>
                  </a:lnTo>
                  <a:lnTo>
                    <a:pt x="1878469" y="8407"/>
                  </a:lnTo>
                  <a:lnTo>
                    <a:pt x="1843811" y="0"/>
                  </a:lnTo>
                  <a:lnTo>
                    <a:pt x="1805025" y="6210"/>
                  </a:lnTo>
                  <a:lnTo>
                    <a:pt x="1773174" y="26428"/>
                  </a:lnTo>
                  <a:lnTo>
                    <a:pt x="1751609" y="57315"/>
                  </a:lnTo>
                  <a:lnTo>
                    <a:pt x="1743684" y="95491"/>
                  </a:lnTo>
                  <a:lnTo>
                    <a:pt x="1747456" y="122186"/>
                  </a:lnTo>
                  <a:lnTo>
                    <a:pt x="1758073" y="145961"/>
                  </a:lnTo>
                  <a:lnTo>
                    <a:pt x="1774469" y="165760"/>
                  </a:lnTo>
                  <a:lnTo>
                    <a:pt x="1795576" y="180543"/>
                  </a:lnTo>
                  <a:lnTo>
                    <a:pt x="1771484" y="180543"/>
                  </a:lnTo>
                  <a:lnTo>
                    <a:pt x="1732102" y="188493"/>
                  </a:lnTo>
                  <a:lnTo>
                    <a:pt x="1699945" y="210172"/>
                  </a:lnTo>
                  <a:lnTo>
                    <a:pt x="1678266" y="242316"/>
                  </a:lnTo>
                  <a:lnTo>
                    <a:pt x="1670316" y="281698"/>
                  </a:lnTo>
                  <a:lnTo>
                    <a:pt x="1670316" y="432752"/>
                  </a:lnTo>
                  <a:lnTo>
                    <a:pt x="1676019" y="438442"/>
                  </a:lnTo>
                  <a:lnTo>
                    <a:pt x="2002574" y="438442"/>
                  </a:lnTo>
                  <a:lnTo>
                    <a:pt x="2008263" y="432752"/>
                  </a:lnTo>
                  <a:lnTo>
                    <a:pt x="2008263" y="281698"/>
                  </a:lnTo>
                  <a:close/>
                </a:path>
                <a:path w="3787140" h="438785">
                  <a:moveTo>
                    <a:pt x="2909265" y="281698"/>
                  </a:moveTo>
                  <a:lnTo>
                    <a:pt x="2901327" y="242316"/>
                  </a:lnTo>
                  <a:lnTo>
                    <a:pt x="2879648" y="210172"/>
                  </a:lnTo>
                  <a:lnTo>
                    <a:pt x="2847492" y="188493"/>
                  </a:lnTo>
                  <a:lnTo>
                    <a:pt x="2808122" y="180543"/>
                  </a:lnTo>
                  <a:lnTo>
                    <a:pt x="2784030" y="180543"/>
                  </a:lnTo>
                  <a:lnTo>
                    <a:pt x="2805734" y="165201"/>
                  </a:lnTo>
                  <a:lnTo>
                    <a:pt x="2822384" y="144538"/>
                  </a:lnTo>
                  <a:lnTo>
                    <a:pt x="2832811" y="119722"/>
                  </a:lnTo>
                  <a:lnTo>
                    <a:pt x="2835846" y="91922"/>
                  </a:lnTo>
                  <a:lnTo>
                    <a:pt x="2827769" y="57175"/>
                  </a:lnTo>
                  <a:lnTo>
                    <a:pt x="2808046" y="28409"/>
                  </a:lnTo>
                  <a:lnTo>
                    <a:pt x="2779471" y="8407"/>
                  </a:lnTo>
                  <a:lnTo>
                    <a:pt x="2744813" y="0"/>
                  </a:lnTo>
                  <a:lnTo>
                    <a:pt x="2706027" y="6210"/>
                  </a:lnTo>
                  <a:lnTo>
                    <a:pt x="2674188" y="26428"/>
                  </a:lnTo>
                  <a:lnTo>
                    <a:pt x="2652623" y="57315"/>
                  </a:lnTo>
                  <a:lnTo>
                    <a:pt x="2644686" y="95491"/>
                  </a:lnTo>
                  <a:lnTo>
                    <a:pt x="2648470" y="122186"/>
                  </a:lnTo>
                  <a:lnTo>
                    <a:pt x="2659075" y="145961"/>
                  </a:lnTo>
                  <a:lnTo>
                    <a:pt x="2675471" y="165760"/>
                  </a:lnTo>
                  <a:lnTo>
                    <a:pt x="2696578" y="180543"/>
                  </a:lnTo>
                  <a:lnTo>
                    <a:pt x="2672486" y="180543"/>
                  </a:lnTo>
                  <a:lnTo>
                    <a:pt x="2633116" y="188493"/>
                  </a:lnTo>
                  <a:lnTo>
                    <a:pt x="2600960" y="210172"/>
                  </a:lnTo>
                  <a:lnTo>
                    <a:pt x="2579281" y="242316"/>
                  </a:lnTo>
                  <a:lnTo>
                    <a:pt x="2571331" y="281698"/>
                  </a:lnTo>
                  <a:lnTo>
                    <a:pt x="2571331" y="432752"/>
                  </a:lnTo>
                  <a:lnTo>
                    <a:pt x="2577020" y="438442"/>
                  </a:lnTo>
                  <a:lnTo>
                    <a:pt x="2903575" y="438442"/>
                  </a:lnTo>
                  <a:lnTo>
                    <a:pt x="2909265" y="432752"/>
                  </a:lnTo>
                  <a:lnTo>
                    <a:pt x="2909265" y="281698"/>
                  </a:lnTo>
                  <a:close/>
                </a:path>
                <a:path w="3787140" h="438785">
                  <a:moveTo>
                    <a:pt x="3787063" y="281698"/>
                  </a:moveTo>
                  <a:lnTo>
                    <a:pt x="3779113" y="242316"/>
                  </a:lnTo>
                  <a:lnTo>
                    <a:pt x="3757434" y="210172"/>
                  </a:lnTo>
                  <a:lnTo>
                    <a:pt x="3725278" y="188493"/>
                  </a:lnTo>
                  <a:lnTo>
                    <a:pt x="3685908" y="180543"/>
                  </a:lnTo>
                  <a:lnTo>
                    <a:pt x="3661816" y="180543"/>
                  </a:lnTo>
                  <a:lnTo>
                    <a:pt x="3683520" y="165201"/>
                  </a:lnTo>
                  <a:lnTo>
                    <a:pt x="3700170" y="144538"/>
                  </a:lnTo>
                  <a:lnTo>
                    <a:pt x="3710597" y="119722"/>
                  </a:lnTo>
                  <a:lnTo>
                    <a:pt x="3713632" y="91922"/>
                  </a:lnTo>
                  <a:lnTo>
                    <a:pt x="3705555" y="57175"/>
                  </a:lnTo>
                  <a:lnTo>
                    <a:pt x="3685844" y="28409"/>
                  </a:lnTo>
                  <a:lnTo>
                    <a:pt x="3657269" y="8407"/>
                  </a:lnTo>
                  <a:lnTo>
                    <a:pt x="3622598" y="0"/>
                  </a:lnTo>
                  <a:lnTo>
                    <a:pt x="3583813" y="6210"/>
                  </a:lnTo>
                  <a:lnTo>
                    <a:pt x="3551974" y="26428"/>
                  </a:lnTo>
                  <a:lnTo>
                    <a:pt x="3530409" y="57315"/>
                  </a:lnTo>
                  <a:lnTo>
                    <a:pt x="3522484" y="95491"/>
                  </a:lnTo>
                  <a:lnTo>
                    <a:pt x="3526256" y="122186"/>
                  </a:lnTo>
                  <a:lnTo>
                    <a:pt x="3536873" y="145961"/>
                  </a:lnTo>
                  <a:lnTo>
                    <a:pt x="3553256" y="165760"/>
                  </a:lnTo>
                  <a:lnTo>
                    <a:pt x="3574364" y="180543"/>
                  </a:lnTo>
                  <a:lnTo>
                    <a:pt x="3550272" y="180543"/>
                  </a:lnTo>
                  <a:lnTo>
                    <a:pt x="3510902" y="188493"/>
                  </a:lnTo>
                  <a:lnTo>
                    <a:pt x="3478746" y="210172"/>
                  </a:lnTo>
                  <a:lnTo>
                    <a:pt x="3457067" y="242316"/>
                  </a:lnTo>
                  <a:lnTo>
                    <a:pt x="3449116" y="281698"/>
                  </a:lnTo>
                  <a:lnTo>
                    <a:pt x="3449116" y="432752"/>
                  </a:lnTo>
                  <a:lnTo>
                    <a:pt x="3454819" y="438442"/>
                  </a:lnTo>
                  <a:lnTo>
                    <a:pt x="3781361" y="438442"/>
                  </a:lnTo>
                  <a:lnTo>
                    <a:pt x="3787063" y="432752"/>
                  </a:lnTo>
                  <a:lnTo>
                    <a:pt x="3787063" y="281698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6382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6382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7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3317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3317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1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2" y="180543"/>
                </a:lnTo>
                <a:lnTo>
                  <a:pt x="104145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3" y="28412"/>
                </a:lnTo>
                <a:lnTo>
                  <a:pt x="256437" y="57183"/>
                </a:lnTo>
                <a:lnTo>
                  <a:pt x="264516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1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7211" y="4238945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7211" y="3497252"/>
            <a:ext cx="338455" cy="438784"/>
          </a:xfrm>
          <a:custGeom>
            <a:avLst/>
            <a:gdLst/>
            <a:ahLst/>
            <a:cxnLst/>
            <a:rect l="l" t="t" r="r" b="b"/>
            <a:pathLst>
              <a:path w="338454" h="438785">
                <a:moveTo>
                  <a:pt x="332252" y="438452"/>
                </a:moveTo>
                <a:lnTo>
                  <a:pt x="5699" y="438452"/>
                </a:lnTo>
                <a:lnTo>
                  <a:pt x="0" y="432753"/>
                </a:lnTo>
                <a:lnTo>
                  <a:pt x="0" y="281705"/>
                </a:lnTo>
                <a:lnTo>
                  <a:pt x="7949" y="242327"/>
                </a:lnTo>
                <a:lnTo>
                  <a:pt x="29628" y="210172"/>
                </a:lnTo>
                <a:lnTo>
                  <a:pt x="61783" y="188493"/>
                </a:lnTo>
                <a:lnTo>
                  <a:pt x="101161" y="180543"/>
                </a:lnTo>
                <a:lnTo>
                  <a:pt x="125253" y="180543"/>
                </a:lnTo>
                <a:lnTo>
                  <a:pt x="104146" y="165769"/>
                </a:lnTo>
                <a:lnTo>
                  <a:pt x="87753" y="145962"/>
                </a:lnTo>
                <a:lnTo>
                  <a:pt x="77138" y="122186"/>
                </a:lnTo>
                <a:lnTo>
                  <a:pt x="73363" y="95501"/>
                </a:lnTo>
                <a:lnTo>
                  <a:pt x="81294" y="57316"/>
                </a:lnTo>
                <a:lnTo>
                  <a:pt x="102854" y="26440"/>
                </a:lnTo>
                <a:lnTo>
                  <a:pt x="134700" y="6219"/>
                </a:lnTo>
                <a:lnTo>
                  <a:pt x="173488" y="0"/>
                </a:lnTo>
                <a:lnTo>
                  <a:pt x="208149" y="8416"/>
                </a:lnTo>
                <a:lnTo>
                  <a:pt x="236724" y="28412"/>
                </a:lnTo>
                <a:lnTo>
                  <a:pt x="256437" y="57183"/>
                </a:lnTo>
                <a:lnTo>
                  <a:pt x="264517" y="91925"/>
                </a:lnTo>
                <a:lnTo>
                  <a:pt x="261483" y="119729"/>
                </a:lnTo>
                <a:lnTo>
                  <a:pt x="251057" y="144545"/>
                </a:lnTo>
                <a:lnTo>
                  <a:pt x="234406" y="165206"/>
                </a:lnTo>
                <a:lnTo>
                  <a:pt x="212698" y="180543"/>
                </a:lnTo>
                <a:lnTo>
                  <a:pt x="236788" y="180543"/>
                </a:lnTo>
                <a:lnTo>
                  <a:pt x="276166" y="188493"/>
                </a:lnTo>
                <a:lnTo>
                  <a:pt x="308321" y="210172"/>
                </a:lnTo>
                <a:lnTo>
                  <a:pt x="329998" y="242327"/>
                </a:lnTo>
                <a:lnTo>
                  <a:pt x="337943" y="281705"/>
                </a:lnTo>
                <a:lnTo>
                  <a:pt x="337943" y="432753"/>
                </a:lnTo>
                <a:lnTo>
                  <a:pt x="332252" y="438452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8352-8C82-3E4B-91F0-EC67099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Смешанные исследования:</a:t>
            </a:r>
            <a:br>
              <a:rPr lang="ru-RU" dirty="0"/>
            </a:br>
            <a:r>
              <a:rPr lang="ru-RU" dirty="0"/>
              <a:t>Тестирование концепции с помощью </a:t>
            </a:r>
            <a:r>
              <a:rPr lang="en" dirty="0"/>
              <a:t>MVP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1644-30B6-8D48-A956-2F846561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3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accent1"/>
                </a:solidFill>
              </a:rPr>
              <a:t>Тип: отношенческое, поведенческое</a:t>
            </a:r>
          </a:p>
          <a:p>
            <a:pPr>
              <a:lnSpc>
                <a:spcPct val="100000"/>
              </a:lnSpc>
            </a:pPr>
            <a:r>
              <a:rPr lang="en" sz="2600" dirty="0"/>
              <a:t>MVP — </a:t>
            </a:r>
            <a:r>
              <a:rPr lang="ru-RU" sz="2600" dirty="0"/>
              <a:t>это простейший работающий прототип сервиса, при помощи которого </a:t>
            </a:r>
            <a:r>
              <a:rPr lang="ru-RU" sz="2600" b="1" dirty="0"/>
              <a:t>тестируют спрос</a:t>
            </a:r>
            <a:r>
              <a:rPr lang="ru-RU" sz="2600" dirty="0"/>
              <a:t>, прежде чем начинать полномасштабную разработку. 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Страхует компанию от создания невостребованного продукта</a:t>
            </a:r>
            <a:r>
              <a:rPr lang="ru-RU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помогает не тратить ресурсы понапрасну</a:t>
            </a:r>
            <a:r>
              <a:rPr lang="ru-RU" sz="2600" dirty="0"/>
              <a:t>.</a:t>
            </a:r>
          </a:p>
          <a:p>
            <a:pPr>
              <a:lnSpc>
                <a:spcPct val="100000"/>
              </a:lnSpc>
            </a:pPr>
            <a:r>
              <a:rPr lang="ru-RU" sz="2600" dirty="0"/>
              <a:t>Позволяет минимальными усилиями собрать информацию, чтобы: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доработать продукт в соответствии с запросами целевой аудитории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или полностью отказаться от неудачной идеи.</a:t>
            </a:r>
          </a:p>
        </p:txBody>
      </p:sp>
    </p:spTree>
    <p:extLst>
      <p:ext uri="{BB962C8B-B14F-4D97-AF65-F5344CB8AC3E}">
        <p14:creationId xmlns:p14="http://schemas.microsoft.com/office/powerpoint/2010/main" val="4120194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11C5-CA6A-BD41-B236-7E89A0BA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21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MVP — minimum viable / valuable product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A2335B-CAFF-9040-802E-B8A0AC3ED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721" y="1305788"/>
            <a:ext cx="5257800" cy="39243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AF624-9FA1-EB49-8888-D4576CAE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10" y="1000126"/>
            <a:ext cx="4762500" cy="345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AC5D2-FBCA-074C-9F08-23A5CBD2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63" y="3267938"/>
            <a:ext cx="4325937" cy="3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49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ABCF0-C117-8D4D-8E0D-391C86C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69"/>
            <a:ext cx="10515600" cy="1197706"/>
          </a:xfrm>
        </p:spPr>
        <p:txBody>
          <a:bodyPr>
            <a:normAutofit/>
          </a:bodyPr>
          <a:lstStyle/>
          <a:p>
            <a:r>
              <a:rPr lang="ru-RU" sz="3200" dirty="0"/>
              <a:t>Смешанные исследования:</a:t>
            </a:r>
            <a:br>
              <a:rPr lang="ru-RU" sz="3200" b="1" dirty="0"/>
            </a:br>
            <a:r>
              <a:rPr lang="ru-RU" sz="4000" dirty="0"/>
              <a:t>Анализ пользовательских сессий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E867-EBBB-3B48-8350-471354E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5000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По хорошему должны быть какие-то логи (лог </a:t>
            </a:r>
            <a:r>
              <a:rPr lang="en-US" sz="2200" dirty="0"/>
              <a:t>http-</a:t>
            </a:r>
            <a:r>
              <a:rPr lang="ru-RU" sz="2200" dirty="0"/>
              <a:t>запросов</a:t>
            </a:r>
            <a:r>
              <a:rPr lang="en-US" sz="2200" dirty="0"/>
              <a:t>, </a:t>
            </a:r>
            <a:r>
              <a:rPr lang="ru-RU" sz="2200" dirty="0"/>
              <a:t>лог действий в приложении: кто куда перешёл и что кликнул).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Анализируют накопленную информацию о пользовательской активности (действиях, которые пользователь совершает в ходе работы с сервисом):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запросы в поисковой системе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переходы между разделами в приложении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тепловые карты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узнать сценарии поведения пользователей и упростить достижение их целей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например, сократив количество шагов, необходимых для совершения заказа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пользователи попадают в какой-то раздел странным и окольным путём</a:t>
            </a:r>
          </a:p>
          <a:p>
            <a:pPr lvl="2">
              <a:lnSpc>
                <a:spcPct val="100000"/>
              </a:lnSpc>
            </a:pPr>
            <a:r>
              <a:rPr lang="ru-RU" sz="1800" dirty="0"/>
              <a:t>История операций в приложении банка</a:t>
            </a:r>
          </a:p>
        </p:txBody>
      </p:sp>
    </p:spTree>
    <p:extLst>
      <p:ext uri="{BB962C8B-B14F-4D97-AF65-F5344CB8AC3E}">
        <p14:creationId xmlns:p14="http://schemas.microsoft.com/office/powerpoint/2010/main" val="2275677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4ECB3-610D-1745-AB95-209926A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4"/>
            <a:ext cx="10515600" cy="620714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пользовательских сессий: тепловая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1C42D-E2E6-8347-A384-401F551F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2774"/>
            <a:ext cx="11315700" cy="54133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2200" b="1" dirty="0"/>
              <a:t>Виды тепловых карт</a:t>
            </a:r>
            <a:r>
              <a:rPr lang="ru-RU" sz="2200" dirty="0"/>
              <a:t>:</a:t>
            </a:r>
            <a:r>
              <a:rPr lang="en-US" sz="2200" dirty="0"/>
              <a:t> </a:t>
            </a:r>
            <a:r>
              <a:rPr lang="ru-RU" sz="2200" dirty="0"/>
              <a:t>карта кликов,</a:t>
            </a:r>
            <a:r>
              <a:rPr lang="en-US" sz="2200" dirty="0"/>
              <a:t> </a:t>
            </a:r>
            <a:r>
              <a:rPr lang="ru-RU" sz="2200" dirty="0"/>
              <a:t>карта ссылок,</a:t>
            </a:r>
            <a:r>
              <a:rPr lang="en-US" sz="2200" dirty="0"/>
              <a:t> </a:t>
            </a:r>
            <a:r>
              <a:rPr lang="ru-RU" sz="2200" dirty="0"/>
              <a:t>карта скроллинга.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1FA47-ED46-DC4C-BB1A-E6D2C404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16045"/>
            <a:ext cx="5715000" cy="35179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745CEC-8CE9-3447-B4F4-6C0B4679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609"/>
            <a:ext cx="5715000" cy="429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C3F2F-ECF7-914A-8BF1-7AFAA32F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3" y="4505245"/>
            <a:ext cx="571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9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0C88-0010-F74A-A892-109856E4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40"/>
            <a:ext cx="7230762" cy="111551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Смешанные исследования:</a:t>
            </a:r>
            <a:br>
              <a:rPr lang="ru-RU" sz="4000" dirty="0"/>
            </a:br>
            <a:r>
              <a:rPr lang="en-US" dirty="0"/>
              <a:t>Eye-tracking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EF7B6-DEA3-B845-841B-AA5B70D4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53"/>
            <a:ext cx="7603435" cy="53476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>
                <a:solidFill>
                  <a:schemeClr val="accent1"/>
                </a:solidFill>
              </a:rPr>
              <a:t>Тип:</a:t>
            </a:r>
            <a:r>
              <a:rPr lang="ru-RU" sz="22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Требуется специальное оборудование, которое отслеживает движение взгляда пользователей по интерфейсу.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Можно заметить закономерности и выяснить, какие элементы на странице привлекают внимание пользователей.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На стрелки с подсказками куда повернуть в Яндекс-Навигаторе мало кто смотрит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Помогает определить, на каких элементах контента нужно акцентировать внимание, а от каких его, наоборот, лучше его отвлечь. 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Недостаток</a:t>
            </a:r>
            <a:r>
              <a:rPr lang="en-US" sz="2200" dirty="0"/>
              <a:t>:</a:t>
            </a:r>
            <a:r>
              <a:rPr lang="ru-RU" sz="2200" dirty="0"/>
              <a:t> дорогое оборудование, сложное в использовании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0CDEF-D614-298D-5A49-6E22DA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4" r="26487" b="13737"/>
          <a:stretch/>
        </p:blipFill>
        <p:spPr>
          <a:xfrm>
            <a:off x="8441635" y="17394"/>
            <a:ext cx="3750365" cy="2081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DA5CA-9E4A-FD95-A626-E8122C03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r="50010" b="14278"/>
          <a:stretch/>
        </p:blipFill>
        <p:spPr>
          <a:xfrm>
            <a:off x="8509685" y="2110096"/>
            <a:ext cx="3682315" cy="47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2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C2A7D-5E8B-FE4F-BC6D-9F3634B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Количественные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89F97-DCCB-3F41-9CA0-06065227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A/B-</a:t>
            </a:r>
            <a:r>
              <a:rPr lang="ru-RU" dirty="0"/>
              <a:t>тестирование</a:t>
            </a:r>
          </a:p>
          <a:p>
            <a:r>
              <a:rPr lang="ru-RU" dirty="0"/>
              <a:t>Кластеризация качественных обращений</a:t>
            </a:r>
          </a:p>
          <a:p>
            <a:r>
              <a:rPr lang="ru-RU" dirty="0"/>
              <a:t>Веб-аналитика</a:t>
            </a:r>
          </a:p>
          <a:p>
            <a:r>
              <a:rPr lang="ru-RU" dirty="0"/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136178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9ADFB-299D-E143-B73B-93AFF2A0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8" y="2162175"/>
            <a:ext cx="7391400" cy="433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C3DF-AA92-FA48-8DA4-8C4F3A0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387350"/>
            <a:ext cx="4976813" cy="1325563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C32590-F8AB-9543-9D28-9C66BE438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716" y="365125"/>
            <a:ext cx="4664947" cy="4351338"/>
          </a:xfrm>
        </p:spPr>
      </p:pic>
    </p:spTree>
    <p:extLst>
      <p:ext uri="{BB962C8B-B14F-4D97-AF65-F5344CB8AC3E}">
        <p14:creationId xmlns:p14="http://schemas.microsoft.com/office/powerpoint/2010/main" val="3176946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640B1-CBB8-E544-A0C3-C74BA1B6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06017"/>
            <a:ext cx="10515600" cy="1205948"/>
          </a:xfrm>
        </p:spPr>
        <p:txBody>
          <a:bodyPr>
            <a:normAutofit/>
          </a:bodyPr>
          <a:lstStyle/>
          <a:p>
            <a:r>
              <a:rPr lang="ru-RU" sz="3200" dirty="0"/>
              <a:t>Количественные исследования:</a:t>
            </a:r>
            <a:br>
              <a:rPr lang="ru-RU" b="1" dirty="0"/>
            </a:br>
            <a:r>
              <a:rPr lang="en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C960B-5A0E-DF4E-8E91-9B0C4E63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205948"/>
            <a:ext cx="11370365" cy="56520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>
                <a:solidFill>
                  <a:schemeClr val="accent1"/>
                </a:solidFill>
              </a:rPr>
              <a:t>Тип:</a:t>
            </a:r>
            <a:r>
              <a:rPr lang="ru-RU" sz="2000" dirty="0">
                <a:solidFill>
                  <a:schemeClr val="accent1"/>
                </a:solidFill>
              </a:rPr>
              <a:t>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 тестируем: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интерфейса / сайта / </a:t>
            </a:r>
            <a:r>
              <a:rPr lang="ru-RU" sz="2000" dirty="0" err="1"/>
              <a:t>лендинга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 экрана /</a:t>
            </a:r>
            <a:r>
              <a:rPr lang="en-US" sz="2000" dirty="0"/>
              <a:t> web-</a:t>
            </a:r>
            <a:r>
              <a:rPr lang="ru-RU" sz="2000" dirty="0"/>
              <a:t>страницы </a:t>
            </a:r>
            <a:r>
              <a:rPr lang="en-US" sz="2000" dirty="0"/>
              <a:t>/ </a:t>
            </a:r>
            <a:r>
              <a:rPr lang="ru-RU" sz="2000" dirty="0"/>
              <a:t>страницы приложения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Варианты элемента интерфейса / баннера / картинки / кнопки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Можно </a:t>
            </a:r>
            <a:r>
              <a:rPr lang="ru-RU" sz="2000" b="1" dirty="0"/>
              <a:t>проверить гипотезу</a:t>
            </a:r>
            <a:r>
              <a:rPr lang="ru-RU" sz="2000" dirty="0"/>
              <a:t> о том, </a:t>
            </a:r>
            <a:r>
              <a:rPr lang="ru-RU" sz="2000" b="1" dirty="0"/>
              <a:t>поменяется ли</a:t>
            </a:r>
            <a:r>
              <a:rPr lang="ru-RU" sz="2000" dirty="0"/>
              <a:t> выбранная продуктовая </a:t>
            </a:r>
            <a:r>
              <a:rPr lang="ru-RU" sz="2000" b="1" dirty="0"/>
              <a:t>метрика, если изменить что-то в продукте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например, увеличится ли количество регистраций пользователей, если изменить дизайн страницы регистрации.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Сравниваются результаты тестовой и контрольной групп</a:t>
            </a:r>
            <a:r>
              <a:rPr lang="ru-RU" sz="2000" dirty="0"/>
              <a:t> пользователей: первой выборке показывают новое решение, а у контрольной группы продукт остаётся неизменным.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Можно тестировать сразу несколько вариантов.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Метод используют </a:t>
            </a:r>
            <a:r>
              <a:rPr lang="ru-RU" sz="2000" b="1" dirty="0"/>
              <a:t>для проверки любых гипотез</a:t>
            </a:r>
            <a:r>
              <a:rPr lang="ru-RU" sz="2000" dirty="0"/>
              <a:t>, связанных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Статистическая значимость — чтобы подтвердить, что наблюдаемая разница у тестовой и контрольных групп действительно связана с нововведениями в продукте, а не является случайностью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Считаем </a:t>
            </a:r>
            <a:r>
              <a:rPr lang="en-US" sz="1800" dirty="0"/>
              <a:t>p-value — </a:t>
            </a:r>
            <a:r>
              <a:rPr lang="ru-RU" sz="1800" dirty="0"/>
              <a:t>для этого есть куча сервисов.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4078E3E3-B133-A150-002C-74B5413B1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433" y="0"/>
            <a:ext cx="3109784" cy="29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9053F-EB7B-78BE-DE05-F7403ED0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7857"/>
            <a:ext cx="10515600" cy="794602"/>
          </a:xfrm>
        </p:spPr>
        <p:txBody>
          <a:bodyPr/>
          <a:lstStyle/>
          <a:p>
            <a:r>
              <a:rPr lang="ru-RU" dirty="0"/>
              <a:t>Навыки </a:t>
            </a:r>
            <a:r>
              <a:rPr lang="en-US" dirty="0"/>
              <a:t>Product Manager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08D2E-A142-B85F-FD66-401AE43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7" y="992460"/>
            <a:ext cx="5319132" cy="5667684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продукта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Стратегия и изучение рынка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Приорит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зация задач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ru-RU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Техники быстрой проверки гипотез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Создание требований и</a:t>
            </a:r>
            <a:r>
              <a:rPr lang="e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 фичей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Продуктовая аналитика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Монетизация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Моделирование экономики продукта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Построение и оптимизация воронки</a:t>
            </a:r>
            <a:endParaRPr lang="en-US" sz="1800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Первая сессия</a:t>
            </a:r>
            <a:endParaRPr lang="en-US" sz="18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Конвер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сия</a:t>
            </a: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в 1ю и 2ю покупки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Сегментация аудитории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Каналы возврата</a:t>
            </a:r>
            <a:endParaRPr lang="en-US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Уменьшение оттока</a:t>
            </a:r>
            <a:endParaRPr lang="en" sz="18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Ценообразование</a:t>
            </a:r>
            <a:endParaRPr lang="e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Модели монетизации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Понимание точек роста компании</a:t>
            </a:r>
            <a:endParaRPr lang="ru-RU" i="0" dirty="0"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C812D8-20ED-E43D-E79C-E56DD9708C39}"/>
              </a:ext>
            </a:extLst>
          </p:cNvPr>
          <p:cNvSpPr txBox="1">
            <a:spLocks/>
          </p:cNvSpPr>
          <p:nvPr/>
        </p:nvSpPr>
        <p:spPr>
          <a:xfrm>
            <a:off x="5956609" y="992459"/>
            <a:ext cx="5811644" cy="5500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Процессы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Общение со стейкхолдерами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Донесение целей и вижена до команды, лидерство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скорости работы команды – </a:t>
            </a:r>
            <a:r>
              <a:rPr lang="en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endParaRPr lang="ru-RU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Планирование работы команды, оценка сроков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партнёрами</a:t>
            </a:r>
          </a:p>
          <a:p>
            <a:pPr algn="l" rtl="0"/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Полезное, но не обязательное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Бюджетирование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Закупка траффика, рекламные сетки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Оптимизация в сторах (</a:t>
            </a: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AppStore, Google Play</a:t>
            </a: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Работа с продажниками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Биллинг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Развитие на зарубежных рынках</a:t>
            </a:r>
            <a:endParaRPr lang="en-US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Запуск мобильного продукта, понимание особенностей мобильных платформ</a:t>
            </a:r>
            <a:endParaRPr lang="ru-RU" dirty="0">
              <a:solidFill>
                <a:srgbClr val="777777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13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2B38-5731-D64F-A56E-DCCCD26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734804"/>
          </a:xfrm>
        </p:spPr>
        <p:txBody>
          <a:bodyPr/>
          <a:lstStyle/>
          <a:p>
            <a:r>
              <a:rPr lang="en-US" dirty="0"/>
              <a:t>A/B-</a:t>
            </a:r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03D336-1A19-7145-98A0-4B1B84B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198"/>
            <a:ext cx="10515600" cy="5035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Для ответа на какие вопросы применяют </a:t>
            </a:r>
            <a:r>
              <a:rPr lang="en" sz="2400" dirty="0"/>
              <a:t>A/B-</a:t>
            </a:r>
            <a:r>
              <a:rPr lang="ru-RU" sz="2400" dirty="0"/>
              <a:t>тесты:</a:t>
            </a:r>
          </a:p>
          <a:p>
            <a:r>
              <a:rPr lang="ru-RU" sz="2400" dirty="0"/>
              <a:t>Зайдёт ли фича? Зайдёт ли новый интерфейс?</a:t>
            </a:r>
          </a:p>
          <a:p>
            <a:r>
              <a:rPr lang="ru-RU" sz="2400" dirty="0"/>
              <a:t>Поиск лучшего </a:t>
            </a:r>
            <a:r>
              <a:rPr lang="ru-RU" sz="2400" dirty="0">
                <a:hlinkClick r:id="rId2"/>
              </a:rPr>
              <a:t>УТП</a:t>
            </a:r>
            <a:r>
              <a:rPr lang="ru-RU" sz="2400" dirty="0"/>
              <a:t> на этапе формулирования концепции продукта.</a:t>
            </a:r>
          </a:p>
          <a:p>
            <a:r>
              <a:rPr lang="ru-RU" sz="2400" dirty="0"/>
              <a:t>Тестирование тарифов и цен.</a:t>
            </a:r>
          </a:p>
          <a:p>
            <a:r>
              <a:rPr lang="ru-RU" sz="2400" dirty="0"/>
              <a:t>Проверка интерфейсных улучшений</a:t>
            </a:r>
          </a:p>
          <a:p>
            <a:pPr lvl="1"/>
            <a:r>
              <a:rPr lang="ru-RU" sz="2000" dirty="0"/>
              <a:t>История про дизайнера из </a:t>
            </a:r>
            <a:r>
              <a:rPr lang="en-US" sz="2000" dirty="0"/>
              <a:t>Google</a:t>
            </a:r>
            <a:endParaRPr lang="ru-RU" sz="2000" dirty="0"/>
          </a:p>
          <a:p>
            <a:pPr marL="0" indent="0">
              <a:buNone/>
            </a:pPr>
            <a:r>
              <a:rPr lang="en-US" sz="2400" u="sng" dirty="0"/>
              <a:t>Pro</a:t>
            </a:r>
            <a:r>
              <a:rPr lang="en-US" sz="2400" dirty="0"/>
              <a:t>: </a:t>
            </a:r>
            <a:r>
              <a:rPr lang="ru-RU" sz="2400" dirty="0"/>
              <a:t>Сильная сторона метода — </a:t>
            </a:r>
            <a:r>
              <a:rPr lang="ru-RU" sz="2400" b="1" dirty="0"/>
              <a:t>объективность</a:t>
            </a:r>
            <a:r>
              <a:rPr lang="ru-RU" sz="2400" dirty="0"/>
              <a:t>. Участники не знают об эксперименте, а значит беспристрастны. </a:t>
            </a:r>
            <a:r>
              <a:rPr lang="en" sz="2400" dirty="0"/>
              <a:t>A/B-</a:t>
            </a:r>
            <a:r>
              <a:rPr lang="ru-RU" sz="2400" dirty="0"/>
              <a:t>тесты проводят на больших выборках — только так можно рассчитать надежность и точность выводов.</a:t>
            </a:r>
          </a:p>
          <a:p>
            <a:pPr marL="0" indent="0">
              <a:buNone/>
            </a:pPr>
            <a:r>
              <a:rPr lang="en-US" sz="2400" u="sng" dirty="0"/>
              <a:t>Con</a:t>
            </a:r>
            <a:r>
              <a:rPr lang="en-US" sz="2400" dirty="0"/>
              <a:t>: A</a:t>
            </a:r>
            <a:r>
              <a:rPr lang="en" sz="2400" dirty="0"/>
              <a:t>/B-</a:t>
            </a:r>
            <a:r>
              <a:rPr lang="ru-RU" sz="2400" dirty="0"/>
              <a:t>тесты дают ответ на вопрос «Какой вариант лучше?», но не помогают понять «</a:t>
            </a:r>
            <a:r>
              <a:rPr lang="ru-RU" sz="2400" b="1" dirty="0"/>
              <a:t>Почему</a:t>
            </a:r>
            <a:r>
              <a:rPr lang="ru-RU" sz="2400" dirty="0"/>
              <a:t>?» — то есть что именно повлияло на действия и выбор пользователей. </a:t>
            </a:r>
          </a:p>
        </p:txBody>
      </p:sp>
    </p:spTree>
    <p:extLst>
      <p:ext uri="{BB962C8B-B14F-4D97-AF65-F5344CB8AC3E}">
        <p14:creationId xmlns:p14="http://schemas.microsoft.com/office/powerpoint/2010/main" val="1941129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7BF94-8F5A-E44F-935F-389A840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3" y="375516"/>
            <a:ext cx="10359435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ru-RU" b="1" dirty="0"/>
            </a:br>
            <a:r>
              <a:rPr lang="ru-RU" dirty="0"/>
              <a:t>Кластеризация обращений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1F3BB-3FF4-2B45-AAF8-3319CA69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3" y="1836016"/>
            <a:ext cx="10628244" cy="2842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отношенческое исследование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Способ перевести словесные обращения (в поддержку) и отзывы пользователей в качественные данные.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 помощи моделей машинного обучения и обработки естественного языка (</a:t>
            </a:r>
            <a:r>
              <a:rPr lang="en-US" sz="2400" dirty="0"/>
              <a:t>word2vec</a:t>
            </a:r>
            <a:r>
              <a:rPr lang="ru-RU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Выделить запросы, которые постоянно повторяются в обратной связи.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Анализ тона отзывов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13B4-1052-A565-3F2B-10B88918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4" t="6758" r="6071" b="5978"/>
          <a:stretch/>
        </p:blipFill>
        <p:spPr>
          <a:xfrm>
            <a:off x="8630929" y="4198216"/>
            <a:ext cx="3561071" cy="2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2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16AA-AA96-4944-BCB5-0A0994F9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365125"/>
            <a:ext cx="10585174" cy="1325563"/>
          </a:xfrm>
        </p:spPr>
        <p:txBody>
          <a:bodyPr/>
          <a:lstStyle/>
          <a:p>
            <a:r>
              <a:rPr lang="ru-RU" sz="4000" dirty="0"/>
              <a:t>Количественные исследования</a:t>
            </a:r>
            <a:r>
              <a:rPr lang="ru-RU" sz="4000" b="1" dirty="0"/>
              <a:t>:</a:t>
            </a:r>
            <a:br>
              <a:rPr lang="en-US" sz="4000" b="1" dirty="0"/>
            </a:br>
            <a:r>
              <a:rPr lang="ru-RU" dirty="0"/>
              <a:t>Веб-аналитика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D343-C275-2147-AA44-6642E3EB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825625"/>
            <a:ext cx="105851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1"/>
                </a:solidFill>
              </a:rPr>
              <a:t>Тип: поведенческое исследование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Google Analytics, </a:t>
            </a:r>
            <a:r>
              <a:rPr lang="ru-RU" sz="2400" dirty="0" err="1"/>
              <a:t>Яндекс.Метрика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Позволяет выявить и приоритезировать проблемы продукта.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узнать количество людей, которые пришли на ваш ресурс, глубину просмотра (количество страниц, просмотренных посетителями за один раз), конверсию в платящих или зарегистрированных на сервисе пользователей и тому подобное.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2864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CFCB-F47F-B145-8D1D-86C1624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715368" cy="695048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оценивать эффективность исследований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82907-275C-C244-9C3C-63ABC0F7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878"/>
            <a:ext cx="10903226" cy="60761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Оценивать эффективность исследований непросто.</a:t>
            </a:r>
            <a:br>
              <a:rPr lang="ru-RU" sz="2100" dirty="0"/>
            </a:br>
            <a:r>
              <a:rPr lang="ru-RU" sz="2100" dirty="0"/>
              <a:t>Еще сложнее посчитать, оправдывают ли результаты исследований потраченные на них ресурсы.</a:t>
            </a:r>
            <a:br>
              <a:rPr lang="en-US" sz="2100" dirty="0"/>
            </a:br>
            <a:r>
              <a:rPr lang="ru-RU" sz="2100" dirty="0"/>
              <a:t>Когда можно считать, что исследование удалось?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b="1" dirty="0"/>
              <a:t>Есть инсайты</a:t>
            </a:r>
            <a:r>
              <a:rPr lang="ru-RU" sz="2100" dirty="0"/>
              <a:t>, которые можно проверить.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«Если мы провели исследование и </a:t>
            </a:r>
            <a:r>
              <a:rPr lang="ru-RU" sz="2100" b="1" dirty="0"/>
              <a:t>получили ответы на все вопросы</a:t>
            </a:r>
            <a:r>
              <a:rPr lang="ru-RU" sz="2100" dirty="0"/>
              <a:t>, которые стояли в качестве задач исследования, </a:t>
            </a:r>
            <a:r>
              <a:rPr lang="ru-RU" sz="2100" b="1" dirty="0"/>
              <a:t>подтвердили или опровергли все гипотезы</a:t>
            </a:r>
            <a:r>
              <a:rPr lang="ru-RU" sz="2100" dirty="0"/>
              <a:t>, которые у нас были, исследование можно считать успешным».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Если вы ответили на все вопросы, а инсайтов нет, значит вопросы были сформулированы некорректно.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В идеале должен появиться </a:t>
            </a:r>
            <a:r>
              <a:rPr lang="ru-RU" sz="2100" b="1" dirty="0"/>
              <a:t>список рекомендаций</a:t>
            </a:r>
            <a:r>
              <a:rPr lang="ru-RU" sz="2100" dirty="0"/>
              <a:t>, то есть </a:t>
            </a:r>
            <a:r>
              <a:rPr lang="ru-RU" sz="2100" b="1" dirty="0"/>
              <a:t>конкретных действий по улучшению продукта</a:t>
            </a:r>
            <a:r>
              <a:rPr lang="ru-RU" sz="2100" dirty="0"/>
              <a:t>, который исследователи передают команде продукта. А продакты дальше с этим списком работают: дополняют его, приоритизируют и отдают разработчикам.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«Важно, чтобы это </a:t>
            </a:r>
            <a:r>
              <a:rPr lang="ru-RU" sz="2100" b="1" dirty="0"/>
              <a:t>не были инсайты в стол</a:t>
            </a:r>
            <a:r>
              <a:rPr lang="ru-RU" sz="2100" dirty="0"/>
              <a:t>, а чтобы в результате исследования </a:t>
            </a:r>
            <a:r>
              <a:rPr lang="ru-RU" sz="2100" b="1" dirty="0"/>
              <a:t>генерировалось решение</a:t>
            </a:r>
            <a:r>
              <a:rPr lang="ru-RU" sz="2100" dirty="0"/>
              <a:t>».</a:t>
            </a:r>
            <a:endParaRPr lang="en-US" sz="21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100" dirty="0"/>
              <a:t>По итогам исследования что-то </a:t>
            </a:r>
            <a:r>
              <a:rPr lang="ru-RU" sz="2100" b="1" dirty="0"/>
              <a:t>запустили в работу и это дало рост метрик</a:t>
            </a:r>
            <a:r>
              <a:rPr lang="ru-RU" sz="21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4652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B9611-9292-514C-B88E-2AA9A72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3"/>
          </a:xfrm>
        </p:spPr>
        <p:txBody>
          <a:bodyPr/>
          <a:lstStyle/>
          <a:p>
            <a:r>
              <a:rPr lang="ru-RU" dirty="0"/>
              <a:t>Как внедрить результаты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BF72A3-2A8D-A641-BADC-91FE5239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909"/>
            <a:ext cx="10515600" cy="52437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Задача исследователей — </a:t>
            </a:r>
            <a:r>
              <a:rPr lang="ru-RU" sz="2200" b="1" dirty="0"/>
              <a:t>дать продуктовой команде рабочие выводы и рекомендации</a:t>
            </a:r>
            <a:r>
              <a:rPr lang="ru-RU" sz="2200" dirty="0"/>
              <a:t>, а не бесполезный манускрипт.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Например, можно сделать шаблон отчета — набор из нескольких вопросов, на которые ресёрчер должен ответить по завершении исследования. А команде уже передается </a:t>
            </a:r>
            <a:r>
              <a:rPr lang="ru-RU" sz="2200" b="1" dirty="0"/>
              <a:t>документ с отсортированным списком инсайтов, подтверждающих или опровергающих гипотезы</a:t>
            </a:r>
            <a:r>
              <a:rPr lang="ru-RU" sz="2200" dirty="0"/>
              <a:t>, с цитатами и ссылками на источники (в том числе для того, чтобы не было соблазна по-своему интерпретировать данные).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«Если вы проводите много исследований и узнаете благодаря ним много нового, придумайте свой способ шэрить эти знания со всей командой. Например, ребята в </a:t>
            </a:r>
            <a:r>
              <a:rPr lang="en" sz="2200" dirty="0"/>
              <a:t>Miro </a:t>
            </a:r>
            <a:r>
              <a:rPr lang="ru-RU" sz="2200" dirty="0"/>
              <a:t>проводят внутри компании регулярную встречу </a:t>
            </a:r>
            <a:r>
              <a:rPr lang="en" sz="2200" dirty="0"/>
              <a:t>Product Insights, </a:t>
            </a:r>
            <a:r>
              <a:rPr lang="ru-RU" sz="2200" dirty="0"/>
              <a:t>а у нас в </a:t>
            </a:r>
            <a:r>
              <a:rPr lang="en" sz="2200" dirty="0"/>
              <a:t>Carrot quest </a:t>
            </a:r>
            <a:r>
              <a:rPr lang="ru-RU" sz="2200" dirty="0"/>
              <a:t>есть «рыбные четверги» — это такие внутренние митапы, на которых все команды по очереди делятся тем, что важного и интересного для всех они накопали. В </a:t>
            </a:r>
            <a:r>
              <a:rPr lang="en" sz="2200" dirty="0"/>
              <a:t>Skyeng </a:t>
            </a:r>
            <a:r>
              <a:rPr lang="ru-RU" sz="2200" dirty="0"/>
              <a:t>результаты исследований обсуждают на командных стендапах и публично презентуют заказчикам из других команд.»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33483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9052B-02DF-574D-9B0C-6E416E02A5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358" y="0"/>
            <a:ext cx="87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9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2582C9-2C77-E6BC-DDB2-BE1EB930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76B8-8EE5-1B0D-826C-AB9B26331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867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30F99-B674-D24A-864A-1F2863E0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326"/>
          </a:xfrm>
        </p:spPr>
        <p:txBody>
          <a:bodyPr/>
          <a:lstStyle/>
          <a:p>
            <a:r>
              <a:rPr lang="en-US" dirty="0"/>
              <a:t>Customer Journey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CA8F7-4E71-F147-89DE-A1EFE2A0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025"/>
            <a:ext cx="10515600" cy="50320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основе — другие виды исследования (качественные, количественные)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CJM (Customer Journey Map) — </a:t>
            </a:r>
            <a:r>
              <a:rPr lang="ru-RU" sz="2400" dirty="0"/>
              <a:t>это </a:t>
            </a:r>
            <a:r>
              <a:rPr lang="ru-RU" sz="2400" b="1" dirty="0"/>
              <a:t>визуализация всех точек контакта клиента с компанией</a:t>
            </a:r>
            <a:r>
              <a:rPr lang="ru-RU" sz="2400" dirty="0"/>
              <a:t>, с момента возникновения у него потребности и поиска ее решения вплоть до покупки и становления постоянным покупателем…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отражает процесс, через который проходит клиент для достижения своей цели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какие существуют точки контакта с клиентом и почему они работают/не работают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поможет решить большую часть проблем, с которыми сталкиваются пользователи вашего продукта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ru-RU" sz="2400" dirty="0"/>
              <a:t>помогает увидеть слабые места, найти пути их решения, внедрить полученные результаты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3409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01A49-D9AC-804D-87E1-CAF497B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ru-RU" dirty="0"/>
              <a:t>J</a:t>
            </a:r>
            <a:r>
              <a:rPr lang="en-US" dirty="0"/>
              <a:t>ourney 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F6E-AD05-8546-9F5C-917D38F3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390"/>
            <a:ext cx="10515600" cy="52104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/>
              <a:t>Customer Journey Map </a:t>
            </a:r>
            <a:r>
              <a:rPr lang="en" sz="2400" dirty="0"/>
              <a:t>—</a:t>
            </a:r>
            <a:r>
              <a:rPr lang="en" sz="2400" b="1" dirty="0"/>
              <a:t> </a:t>
            </a:r>
            <a:r>
              <a:rPr lang="ru-RU" sz="2400" dirty="0"/>
              <a:t>это методология, которая помогает понять тот </a:t>
            </a:r>
            <a:r>
              <a:rPr lang="ru-RU" sz="2400" b="1" dirty="0"/>
              <a:t>путь, который проходит пользователь, взаимодействуя с вашим продуктом</a:t>
            </a:r>
            <a:r>
              <a:rPr lang="ru-RU" sz="2400" dirty="0"/>
              <a:t>: что ему нравится, что его раздражает и что может помочь ему. Благодаря </a:t>
            </a:r>
            <a:r>
              <a:rPr lang="en" sz="2400" dirty="0"/>
              <a:t>CJM </a:t>
            </a:r>
            <a:r>
              <a:rPr lang="ru-RU" sz="2400" b="1" dirty="0"/>
              <a:t>вы можете придумать новые идеи для развития продукта</a:t>
            </a:r>
            <a:r>
              <a:rPr lang="ru-RU" sz="2400" dirty="0"/>
              <a:t> и в разы </a:t>
            </a:r>
            <a:r>
              <a:rPr lang="ru-RU" sz="2400" b="1" dirty="0"/>
              <a:t>улучшить удовлетворенность пользователей</a:t>
            </a:r>
            <a:r>
              <a:rPr lang="ru-RU" sz="2400" dirty="0"/>
              <a:t>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 случае запуска нового продукта — воспользовавшись этой методологией, вы сумеете </a:t>
            </a:r>
            <a:r>
              <a:rPr lang="ru-RU" sz="2400" b="1" dirty="0"/>
              <a:t>предусмотреть проблемные области</a:t>
            </a:r>
            <a:r>
              <a:rPr lang="ru-RU" sz="2400" dirty="0"/>
              <a:t> и заранее «</a:t>
            </a:r>
            <a:r>
              <a:rPr lang="ru-RU" sz="2400" b="1" dirty="0"/>
              <a:t>подстелить соломку</a:t>
            </a:r>
            <a:r>
              <a:rPr lang="ru-RU" sz="2400" dirty="0"/>
              <a:t>», чтобы не ошибиться.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Исследуем: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Свой продукт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Продукты конкурентов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Как пользователь сейчас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4273580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418AE-B38F-BB41-BCC8-B1022C7D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0" y="254933"/>
            <a:ext cx="9980341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</a:t>
            </a:r>
            <a:r>
              <a:rPr lang="en-US" dirty="0">
                <a:hlinkClick r:id="rId2"/>
              </a:rPr>
              <a:t>S7</a:t>
            </a:r>
            <a:r>
              <a:rPr lang="ru-RU" dirty="0"/>
              <a:t> от Станислав Хрусталёв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A92E-2789-C740-8019-73BDE1862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28133"/>
            <a:ext cx="12192000" cy="59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B2BC7B-9B8B-9B4C-89FD-659E8584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8" y="904704"/>
            <a:ext cx="11081210" cy="59532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C22DC-0C91-52E7-110A-10956C5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917"/>
            <a:ext cx="10515600" cy="539579"/>
          </a:xfrm>
        </p:spPr>
        <p:txBody>
          <a:bodyPr>
            <a:normAutofit fontScale="90000"/>
          </a:bodyPr>
          <a:lstStyle/>
          <a:p>
            <a:r>
              <a:rPr lang="ru-RU" dirty="0"/>
              <a:t>Кто такой </a:t>
            </a:r>
            <a:r>
              <a:rPr lang="en-US" dirty="0"/>
              <a:t>Product Manager?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47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E92A2-44F2-7F43-BF9C-44CBB6A7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04670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>
                <a:hlinkClick r:id="rId2"/>
              </a:rPr>
              <a:t>пример для «Ашан-Авиапарк»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D45AC-1EBF-D84F-8FB1-AF40281C9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034"/>
            <a:ext cx="12192000" cy="6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5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B5C6F-DAE6-6742-BB40-C6754C5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582729"/>
          </a:xfrm>
        </p:spPr>
        <p:txBody>
          <a:bodyPr>
            <a:normAutofit fontScale="90000"/>
          </a:bodyPr>
          <a:lstStyle/>
          <a:p>
            <a:r>
              <a:rPr lang="en-US" dirty="0"/>
              <a:t>CJM: </a:t>
            </a:r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проще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51C8CF-F09D-C141-A80F-875809E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86"/>
            <a:ext cx="8589985" cy="60774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458605-D7EA-C44D-9D7F-96A84FB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5454" y="2182912"/>
            <a:ext cx="5892920" cy="3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9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23A56-4226-984D-8DF7-C3BF4623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1" y="170043"/>
            <a:ext cx="6599663" cy="783451"/>
          </a:xfrm>
        </p:spPr>
        <p:txBody>
          <a:bodyPr/>
          <a:lstStyle/>
          <a:p>
            <a:r>
              <a:rPr lang="ru-RU" dirty="0"/>
              <a:t>C</a:t>
            </a:r>
            <a:r>
              <a:rPr lang="en-US" dirty="0"/>
              <a:t>JM: </a:t>
            </a:r>
            <a:r>
              <a:rPr lang="ru-RU" dirty="0"/>
              <a:t>содержимое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9BDB1-6AEC-E048-B7CD-1C3750BD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1" y="953494"/>
            <a:ext cx="7206468" cy="5734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Стадия («поиск билетов», «покупка билета», «ожидание рейса», …)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Действия клиента («прохожу регистрацию на рейс», «прохожу досмотр»)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Точки контакта (сайт, приложение, стойка регистрации, барная с</a:t>
            </a:r>
            <a:r>
              <a:rPr lang="en-US" sz="2300" dirty="0" err="1"/>
              <a:t>т</a:t>
            </a:r>
            <a:r>
              <a:rPr lang="ru-RU" sz="2300" dirty="0" err="1"/>
              <a:t>ойка</a:t>
            </a:r>
            <a:r>
              <a:rPr lang="ru-RU" sz="2300" dirty="0"/>
              <a:t>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Цели и ожидания («легко найду стойку регистрации», «быстро дождусь автобуса из аэропорта»)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Эмоции (отлично, хорошо, нейтрально, плохо, ужасно)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Важность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Опыт клиента (позитивный и негативный) («нахамили на барной стойке», «дали подарок от заведения» и т.п.)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300" dirty="0"/>
              <a:t>Рекомендации как улучшить данный шаг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2FBAA-E333-A74A-9C8E-F016712EE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376" y="0"/>
            <a:ext cx="453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8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865E-13F7-7E6F-8068-9E65D9F5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7F9E-EB0F-61FF-B78F-662A620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4" y="177800"/>
            <a:ext cx="10938852" cy="803508"/>
          </a:xfrm>
        </p:spPr>
        <p:txBody>
          <a:bodyPr/>
          <a:lstStyle/>
          <a:p>
            <a:r>
              <a:rPr lang="en-US" dirty="0"/>
              <a:t>CJM: </a:t>
            </a:r>
            <a:r>
              <a:rPr lang="ru-RU" dirty="0"/>
              <a:t>когда применяем?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85FB4-06AB-DCA3-834D-94980B43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74" y="1070517"/>
            <a:ext cx="10938852" cy="5374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Для улучшения существующего продукта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Если вы думаете, что у вас всё хорошо — результат вас может удивить ))</a:t>
            </a:r>
          </a:p>
          <a:p>
            <a:pPr lvl="2">
              <a:lnSpc>
                <a:spcPct val="100000"/>
              </a:lnSpc>
            </a:pPr>
            <a:r>
              <a:rPr lang="ru-RU" dirty="0"/>
              <a:t>Пример с хостингом </a:t>
            </a:r>
            <a:r>
              <a:rPr lang="en-US" dirty="0"/>
              <a:t>REG.RU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Хотим выйти на рынок с новым продуктом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конкурентов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Исследуем как люди решают проблему сейчас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Универсальность, можем применять:</a:t>
            </a:r>
          </a:p>
          <a:p>
            <a:pPr>
              <a:lnSpc>
                <a:spcPct val="100000"/>
              </a:lnSpc>
            </a:pPr>
            <a:r>
              <a:rPr lang="ru-RU" dirty="0"/>
              <a:t>в любых масштабах (от крупных шагов («купить билет») вплоть до отдельных страниц сайта или отдельных действий на странице)</a:t>
            </a:r>
          </a:p>
          <a:p>
            <a:pPr>
              <a:lnSpc>
                <a:spcPct val="100000"/>
              </a:lnSpc>
            </a:pPr>
            <a:r>
              <a:rPr lang="ru-RU" dirty="0"/>
              <a:t>на любых отрезках пути: можем смотреть весь путь клиента или только его какую-то часть</a:t>
            </a:r>
          </a:p>
        </p:txBody>
      </p:sp>
    </p:spTree>
    <p:extLst>
      <p:ext uri="{BB962C8B-B14F-4D97-AF65-F5344CB8AC3E}">
        <p14:creationId xmlns:p14="http://schemas.microsoft.com/office/powerpoint/2010/main" val="766751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6A-350B-EDC7-D5E9-17AE45F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5E577-61D2-CB6B-FCDB-D0497113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9989"/>
            <a:ext cx="10515600" cy="788266"/>
          </a:xfrm>
        </p:spPr>
        <p:txBody>
          <a:bodyPr/>
          <a:lstStyle/>
          <a:p>
            <a:r>
              <a:rPr lang="ru-RU" dirty="0"/>
              <a:t>Ценность </a:t>
            </a:r>
            <a:r>
              <a:rPr lang="en-US" dirty="0"/>
              <a:t>CJM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9DC5B-DC9D-9C6D-C7AE-9A9C7977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965002"/>
            <a:ext cx="10792691" cy="5839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Работа с </a:t>
            </a:r>
            <a:r>
              <a:rPr lang="en" sz="2200" dirty="0"/>
              <a:t>CJM </a:t>
            </a:r>
            <a:r>
              <a:rPr lang="ru-RU" sz="2200" dirty="0"/>
              <a:t>позволяет: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лояльность клиентов</a:t>
            </a:r>
            <a:r>
              <a:rPr lang="ru-RU" sz="2000" dirty="0"/>
              <a:t>, а значит, сократить отток и увеличить процент повторных покупок. Клиенты, которые на пути к цели встречают минимум препятствий, охотнее возвращаются в компанию снова.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Сократить цикл продаж и увеличить конверсию</a:t>
            </a:r>
            <a:r>
              <a:rPr lang="ru-RU" sz="2000" dirty="0"/>
              <a:t>. </a:t>
            </a:r>
            <a:r>
              <a:rPr lang="en" sz="2000" dirty="0"/>
              <a:t>CJM </a:t>
            </a:r>
            <a:r>
              <a:rPr lang="ru-RU" sz="2000" dirty="0"/>
              <a:t>помогает убрать лишние точки взаимодействия и упростить путь клиента. А чем быстрее клиент получает желаемое, тем меньше шансов, что он отвалится по дороге. 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Повысить прозрачность.</a:t>
            </a:r>
            <a:r>
              <a:rPr lang="ru-RU" sz="2000" dirty="0"/>
              <a:t> С </a:t>
            </a:r>
            <a:r>
              <a:rPr lang="en-US" sz="2000" dirty="0"/>
              <a:t>CJM </a:t>
            </a:r>
            <a:r>
              <a:rPr lang="ru-RU" sz="2000" dirty="0"/>
              <a:t>каждый сотрудник понимает, как компания взаимодействует с клиентами и как его действия влияют на клиентский опыт.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Найти </a:t>
            </a:r>
            <a:r>
              <a:rPr lang="ru-RU" sz="2000" b="1" dirty="0"/>
              <a:t>точки роста</a:t>
            </a:r>
            <a:r>
              <a:rPr lang="ru-RU" sz="2000" dirty="0"/>
              <a:t> для существующих продуктов и услуг</a:t>
            </a:r>
            <a:r>
              <a:rPr lang="ru-RU" sz="2000" b="1" dirty="0"/>
              <a:t>.</a:t>
            </a:r>
            <a:endParaRPr lang="ru-RU" sz="2000" dirty="0"/>
          </a:p>
          <a:p>
            <a:pPr>
              <a:spcBef>
                <a:spcPts val="700"/>
              </a:spcBef>
            </a:pPr>
            <a:r>
              <a:rPr lang="ru-RU" sz="2000" b="1" dirty="0"/>
              <a:t>Снизить риск неудачи нового продукта.</a:t>
            </a:r>
            <a:r>
              <a:rPr lang="ru-RU" sz="2000" dirty="0"/>
              <a:t> Если предварительно анализируем конкурентов.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Улучшение опыта в каждой из точек контакта </a:t>
            </a:r>
            <a:r>
              <a:rPr lang="en-US" sz="2000" dirty="0"/>
              <a:t>— </a:t>
            </a:r>
            <a:r>
              <a:rPr lang="ru-RU" sz="2000" dirty="0"/>
              <a:t>позволяет повысить конверсию и сократить цикл продаж</a:t>
            </a:r>
            <a:r>
              <a:rPr lang="en-US" sz="2000" dirty="0"/>
              <a:t>.</a:t>
            </a:r>
          </a:p>
          <a:p>
            <a:pPr>
              <a:spcBef>
                <a:spcPts val="700"/>
              </a:spcBef>
            </a:pPr>
            <a:r>
              <a:rPr lang="ru-RU" sz="2000" b="1" dirty="0"/>
              <a:t>Клиент-ориентированность</a:t>
            </a:r>
            <a:r>
              <a:rPr lang="ru-RU" sz="2000" dirty="0"/>
              <a:t> — смещаем акцент с проблем организации на проблемы клиента.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Позволяет определить, </a:t>
            </a:r>
            <a:r>
              <a:rPr lang="ru-RU" sz="2000" b="1" dirty="0"/>
              <a:t>насколько согласованно</a:t>
            </a:r>
            <a:r>
              <a:rPr lang="ru-RU" sz="2000" dirty="0"/>
              <a:t> ведется </a:t>
            </a:r>
            <a:r>
              <a:rPr lang="ru-RU" sz="2000" b="1" dirty="0"/>
              <a:t>взаимодействие</a:t>
            </a:r>
            <a:r>
              <a:rPr lang="ru-RU" sz="2000" dirty="0"/>
              <a:t> в течение всего </a:t>
            </a:r>
            <a:r>
              <a:rPr lang="en" sz="2000" dirty="0"/>
              <a:t>customer journey (</a:t>
            </a:r>
            <a:r>
              <a:rPr lang="ru-RU" sz="2000" dirty="0"/>
              <a:t>между подразделениями и каналами коммуникации)</a:t>
            </a:r>
          </a:p>
          <a:p>
            <a:pPr>
              <a:spcBef>
                <a:spcPts val="700"/>
              </a:spcBef>
            </a:pPr>
            <a:r>
              <a:rPr lang="ru-RU" sz="2000" dirty="0"/>
              <a:t>Помогает создать </a:t>
            </a:r>
            <a:r>
              <a:rPr lang="ru-RU" sz="2000" b="1" dirty="0"/>
              <a:t>стандарт работы с клиентами</a:t>
            </a:r>
            <a:r>
              <a:rPr lang="ru-RU" sz="2000" dirty="0"/>
              <a:t>, что особенно ценно, если у компании есть несколько продуктов / отдельных бизнес-подразделений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6165354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2F0E0-F7C6-0C4B-9395-59746F9F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116508"/>
            <a:ext cx="4873487" cy="837477"/>
          </a:xfrm>
        </p:spPr>
        <p:txBody>
          <a:bodyPr>
            <a:normAutofit/>
          </a:bodyPr>
          <a:lstStyle/>
          <a:p>
            <a:r>
              <a:rPr lang="en-US" dirty="0"/>
              <a:t>CJM: </a:t>
            </a:r>
            <a:r>
              <a:rPr lang="ru-RU" dirty="0"/>
              <a:t>в чём строить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7517-9A9F-3544-9B13-E1A4B519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7" y="1132657"/>
            <a:ext cx="4336473" cy="2896004"/>
          </a:xfrm>
        </p:spPr>
        <p:txBody>
          <a:bodyPr>
            <a:normAutofit/>
          </a:bodyPr>
          <a:lstStyle/>
          <a:p>
            <a:r>
              <a:rPr lang="en-US" sz="2600" dirty="0"/>
              <a:t>Miro </a:t>
            </a:r>
            <a:r>
              <a:rPr lang="ru-RU" sz="2600" dirty="0"/>
              <a:t>и прочие визуальные инструменты</a:t>
            </a:r>
          </a:p>
          <a:p>
            <a:r>
              <a:rPr lang="ru-RU" sz="2600" dirty="0"/>
              <a:t>Таблицы (</a:t>
            </a:r>
            <a:r>
              <a:rPr lang="en-US" sz="2600" dirty="0"/>
              <a:t>google spreadsheets</a:t>
            </a:r>
            <a:r>
              <a:rPr lang="ru-RU" sz="2600" dirty="0"/>
              <a:t>)</a:t>
            </a:r>
            <a:endParaRPr lang="en-US" sz="2600" dirty="0"/>
          </a:p>
          <a:p>
            <a:r>
              <a:rPr lang="ru-RU" sz="2600" dirty="0"/>
              <a:t>Стикеры</a:t>
            </a:r>
          </a:p>
          <a:p>
            <a:r>
              <a:rPr lang="ru-RU" sz="2600" dirty="0"/>
              <a:t>Нарисовать на бумаге</a:t>
            </a:r>
            <a:endParaRPr lang="en-US" sz="26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BC5CD-7ED6-644F-80D9-7FC11808B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295" y="2691244"/>
            <a:ext cx="6114994" cy="4166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2DFA8-9A23-8247-97D9-5FC18EA24B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73" y="0"/>
            <a:ext cx="5305838" cy="4206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535AB5-C945-AD4E-A363-25EA5D2AE3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0" y="4197119"/>
            <a:ext cx="4584412" cy="25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5D80-F89D-CF4A-B36A-8B1A21C0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Умение говорить «Нет»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1623E-A4BB-A449-B17C-4804D80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 временем сложность продукта имеет тенденцию к увеличению.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«Сложная система, созданная с нуля, никогда не заработает. Начинать надо с работающей простой системы.»</a:t>
            </a:r>
          </a:p>
          <a:p>
            <a:pPr marL="0" indent="0">
              <a:buNone/>
            </a:pPr>
            <a:r>
              <a:rPr lang="ru-RU" dirty="0"/>
              <a:t>					</a:t>
            </a:r>
            <a:r>
              <a:rPr lang="ru-RU" sz="2000" dirty="0"/>
              <a:t>Джон Галл, теоретик в области систем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«Так же горжусь тем, что мы не делаем, как и тем, что делаем»</a:t>
            </a:r>
          </a:p>
          <a:p>
            <a:pPr marL="0" indent="0">
              <a:buNone/>
            </a:pPr>
            <a:r>
              <a:rPr lang="ru-RU" sz="2000" dirty="0"/>
              <a:t>					Стив Джобс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3529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89381</TotalTime>
  <Words>7222</Words>
  <Application>Microsoft Macintosh PowerPoint</Application>
  <PresentationFormat>Широкоэкранный</PresentationFormat>
  <Paragraphs>670</Paragraphs>
  <Slides>85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2" baseType="lpstr">
      <vt:lpstr>Arial</vt:lpstr>
      <vt:lpstr>Arial</vt:lpstr>
      <vt:lpstr>Calibri</vt:lpstr>
      <vt:lpstr>Calibri Light</vt:lpstr>
      <vt:lpstr>Roboto</vt:lpstr>
      <vt:lpstr>Wingdings</vt:lpstr>
      <vt:lpstr>Тема Office</vt:lpstr>
      <vt:lpstr>Product management</vt:lpstr>
      <vt:lpstr>Презентация PowerPoint</vt:lpstr>
      <vt:lpstr>Управление продуктом — это круто</vt:lpstr>
      <vt:lpstr>Почему продактом быть круто?</vt:lpstr>
      <vt:lpstr>Кто такой Product Manager</vt:lpstr>
      <vt:lpstr>За что отвечает продакт-менеджер?</vt:lpstr>
      <vt:lpstr>Навыки Product Manager</vt:lpstr>
      <vt:lpstr>Кто такой Product Manager?</vt:lpstr>
      <vt:lpstr>Умение говорить «Нет»</vt:lpstr>
      <vt:lpstr>«Обязательно нужно сделать»  ©</vt:lpstr>
      <vt:lpstr>Делать ли фичу?</vt:lpstr>
      <vt:lpstr>Продуктовые гипотезы</vt:lpstr>
      <vt:lpstr>Виды продуктовых гипотез</vt:lpstr>
      <vt:lpstr>Customer development</vt:lpstr>
      <vt:lpstr>Customer development</vt:lpstr>
      <vt:lpstr>CustDev: применение</vt:lpstr>
      <vt:lpstr>CustDev — просто и это важно</vt:lpstr>
      <vt:lpstr>Почему не проводят CustDev?</vt:lpstr>
      <vt:lpstr>Пример: Как делают CustDev в «ChatFuel»</vt:lpstr>
      <vt:lpstr>Виды исследований</vt:lpstr>
      <vt:lpstr>CustDev: Виды / способы проведения (качественных) исследований</vt:lpstr>
      <vt:lpstr>LeanStartup + CustDev</vt:lpstr>
      <vt:lpstr>CustDev: Все врут!</vt:lpstr>
      <vt:lpstr>CustDev: как задавать вопросы про будущее?</vt:lpstr>
      <vt:lpstr>CustDev: как найти пользователей? С кем общаться?</vt:lpstr>
      <vt:lpstr>Нюансы CustDev</vt:lpstr>
      <vt:lpstr>CustDev: Хорошие / плохие вопросы (1)</vt:lpstr>
      <vt:lpstr>CustDev: Хорошие / плохие вопросы (2)</vt:lpstr>
      <vt:lpstr>CustDev: Хорошие/плохие вопросы (3)</vt:lpstr>
      <vt:lpstr>CustDev: избегаем недостоверную информацию</vt:lpstr>
      <vt:lpstr>CustDev: избегаем недостоверную информацию</vt:lpstr>
      <vt:lpstr>CustDev: идеальное интервью</vt:lpstr>
      <vt:lpstr>CustDev: лайфаки и нюансы</vt:lpstr>
      <vt:lpstr>CustDev: лайфаки и нюансы</vt:lpstr>
      <vt:lpstr>CusDev: Где искать людей?</vt:lpstr>
      <vt:lpstr>Презентация PowerPoint</vt:lpstr>
      <vt:lpstr>Полезные книги</vt:lpstr>
      <vt:lpstr>Продуктовые исследования</vt:lpstr>
      <vt:lpstr>Продуктовые исследования vs CustDev</vt:lpstr>
      <vt:lpstr>Продуктовые исследования</vt:lpstr>
      <vt:lpstr>Типы исследований</vt:lpstr>
      <vt:lpstr>Типы исследований</vt:lpstr>
      <vt:lpstr>Виды исследований</vt:lpstr>
      <vt:lpstr>Качественные исследования</vt:lpstr>
      <vt:lpstr>Качественные исследования: Интервью</vt:lpstr>
      <vt:lpstr>Глубинное интервью: сложности</vt:lpstr>
      <vt:lpstr>Интервью: Какую выборку считать достаточной?</vt:lpstr>
      <vt:lpstr>Качественные исследования: Юзабилити-тесты</vt:lpstr>
      <vt:lpstr>Usability-исследования</vt:lpstr>
      <vt:lpstr>Usability-исследования</vt:lpstr>
      <vt:lpstr>Usability-исследования</vt:lpstr>
      <vt:lpstr>Модерируемые usability-исследования</vt:lpstr>
      <vt:lpstr>Инструменты для usability-тестирования</vt:lpstr>
      <vt:lpstr>Качественные исследования: Фокус-группы</vt:lpstr>
      <vt:lpstr>Фокус-группа vs Интервью</vt:lpstr>
      <vt:lpstr>Полевые исследования</vt:lpstr>
      <vt:lpstr>Полевые исследования</vt:lpstr>
      <vt:lpstr>Смешанные исследования</vt:lpstr>
      <vt:lpstr>Смешанные исследования: Опросы</vt:lpstr>
      <vt:lpstr>Методы проведения опросов</vt:lpstr>
      <vt:lpstr>Мы не можем опросить всех</vt:lpstr>
      <vt:lpstr>Смешанные исследования: Тестирование концепции с помощью MVP</vt:lpstr>
      <vt:lpstr>MVP — minimum viable / valuable product</vt:lpstr>
      <vt:lpstr>Смешанные исследования: Анализ пользовательских сессий</vt:lpstr>
      <vt:lpstr>Анализ пользовательских сессий: тепловая карта</vt:lpstr>
      <vt:lpstr>Смешанные исследования: Eye-tracking</vt:lpstr>
      <vt:lpstr>Количественные исследования</vt:lpstr>
      <vt:lpstr>A/B-тестирование</vt:lpstr>
      <vt:lpstr>Количественные исследования: A/B-тестирование</vt:lpstr>
      <vt:lpstr>A/B-тестирование</vt:lpstr>
      <vt:lpstr>Количественные исследования: Кластеризация обращений</vt:lpstr>
      <vt:lpstr>Количественные исследования: Веб-аналитика</vt:lpstr>
      <vt:lpstr>Как оценивать эффективность исследований?</vt:lpstr>
      <vt:lpstr>Как внедрить результаты?</vt:lpstr>
      <vt:lpstr>Презентация PowerPoint</vt:lpstr>
      <vt:lpstr>Customer Journey Map</vt:lpstr>
      <vt:lpstr>Customer Journey Map</vt:lpstr>
      <vt:lpstr>Customer Journey Map</vt:lpstr>
      <vt:lpstr>CJM: пример для S7 от Станислав Хрусталёв</vt:lpstr>
      <vt:lpstr>CJM: пример для «Ашан-Авиапарк»</vt:lpstr>
      <vt:lpstr>CJM: пример проще</vt:lpstr>
      <vt:lpstr>CJM: содержимое</vt:lpstr>
      <vt:lpstr>CJM: когда применяем?</vt:lpstr>
      <vt:lpstr>Ценность CJM</vt:lpstr>
      <vt:lpstr>CJM: в чём строить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Валерий Студенников</dc:creator>
  <cp:lastModifiedBy>Валерий Студенников</cp:lastModifiedBy>
  <cp:revision>101</cp:revision>
  <dcterms:created xsi:type="dcterms:W3CDTF">2022-01-31T16:00:16Z</dcterms:created>
  <dcterms:modified xsi:type="dcterms:W3CDTF">2024-02-06T10:11:34Z</dcterms:modified>
</cp:coreProperties>
</file>